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0" r:id="rId2"/>
    <p:sldMasterId id="2147483682" r:id="rId3"/>
    <p:sldMasterId id="2147483701" r:id="rId4"/>
  </p:sldMasterIdLst>
  <p:notesMasterIdLst>
    <p:notesMasterId r:id="rId52"/>
  </p:notesMasterIdLst>
  <p:sldIdLst>
    <p:sldId id="405" r:id="rId5"/>
    <p:sldId id="391" r:id="rId6"/>
    <p:sldId id="392" r:id="rId7"/>
    <p:sldId id="406" r:id="rId8"/>
    <p:sldId id="394" r:id="rId9"/>
    <p:sldId id="357" r:id="rId10"/>
    <p:sldId id="407" r:id="rId11"/>
    <p:sldId id="408" r:id="rId12"/>
    <p:sldId id="410" r:id="rId13"/>
    <p:sldId id="301" r:id="rId14"/>
    <p:sldId id="412" r:id="rId15"/>
    <p:sldId id="413" r:id="rId16"/>
    <p:sldId id="414" r:id="rId17"/>
    <p:sldId id="415" r:id="rId18"/>
    <p:sldId id="303" r:id="rId19"/>
    <p:sldId id="416" r:id="rId20"/>
    <p:sldId id="417" r:id="rId21"/>
    <p:sldId id="418" r:id="rId22"/>
    <p:sldId id="419" r:id="rId23"/>
    <p:sldId id="420" r:id="rId24"/>
    <p:sldId id="421" r:id="rId25"/>
    <p:sldId id="398" r:id="rId26"/>
    <p:sldId id="423" r:id="rId27"/>
    <p:sldId id="424" r:id="rId28"/>
    <p:sldId id="422" r:id="rId29"/>
    <p:sldId id="425" r:id="rId30"/>
    <p:sldId id="426" r:id="rId31"/>
    <p:sldId id="338" r:id="rId32"/>
    <p:sldId id="332" r:id="rId33"/>
    <p:sldId id="427" r:id="rId34"/>
    <p:sldId id="428" r:id="rId35"/>
    <p:sldId id="314" r:id="rId36"/>
    <p:sldId id="429" r:id="rId37"/>
    <p:sldId id="430" r:id="rId38"/>
    <p:sldId id="315" r:id="rId39"/>
    <p:sldId id="387" r:id="rId40"/>
    <p:sldId id="431" r:id="rId41"/>
    <p:sldId id="432" r:id="rId42"/>
    <p:sldId id="372" r:id="rId43"/>
    <p:sldId id="433" r:id="rId44"/>
    <p:sldId id="434" r:id="rId45"/>
    <p:sldId id="382" r:id="rId46"/>
    <p:sldId id="351" r:id="rId47"/>
    <p:sldId id="381" r:id="rId48"/>
    <p:sldId id="352" r:id="rId49"/>
    <p:sldId id="404" r:id="rId50"/>
    <p:sldId id="435"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12990"/>
    <a:srgbClr val="D1F0F2"/>
    <a:srgbClr val="B88C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18" autoAdjust="0"/>
    <p:restoredTop sz="93068" autoAdjust="0"/>
  </p:normalViewPr>
  <p:slideViewPr>
    <p:cSldViewPr snapToGrid="0" snapToObjects="1">
      <p:cViewPr varScale="1">
        <p:scale>
          <a:sx n="128" d="100"/>
          <a:sy n="128" d="100"/>
        </p:scale>
        <p:origin x="1272" y="126"/>
      </p:cViewPr>
      <p:guideLst>
        <p:guide orient="horz" pos="2160"/>
        <p:guide pos="2880"/>
      </p:guideLst>
    </p:cSldViewPr>
  </p:slideViewPr>
  <p:outlineViewPr>
    <p:cViewPr>
      <p:scale>
        <a:sx n="33" d="100"/>
        <a:sy n="33" d="100"/>
      </p:scale>
      <p:origin x="0" y="-2694"/>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E65B6B-6554-43F7-A884-684A2B32CB0A}" type="datetimeFigureOut">
              <a:rPr lang="en-US" smtClean="0"/>
              <a:t>9/29/2016</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3FC95A-3752-4BD7-9392-9089EFD3359F}" type="slidenum">
              <a:rPr lang="en-US" smtClean="0"/>
              <a:t>‹#›</a:t>
            </a:fld>
            <a:endParaRPr lang="en-US" dirty="0"/>
          </a:p>
        </p:txBody>
      </p:sp>
    </p:spTree>
    <p:extLst>
      <p:ext uri="{BB962C8B-B14F-4D97-AF65-F5344CB8AC3E}">
        <p14:creationId xmlns:p14="http://schemas.microsoft.com/office/powerpoint/2010/main" val="529713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A43FC95A-3752-4BD7-9392-9089EFD3359F}" type="slidenum">
              <a:rPr lang="en-US" smtClean="0"/>
              <a:t>1</a:t>
            </a:fld>
            <a:endParaRPr lang="en-US" dirty="0"/>
          </a:p>
        </p:txBody>
      </p:sp>
    </p:spTree>
    <p:extLst>
      <p:ext uri="{BB962C8B-B14F-4D97-AF65-F5344CB8AC3E}">
        <p14:creationId xmlns:p14="http://schemas.microsoft.com/office/powerpoint/2010/main" val="420309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difference in distance causes the interconnect activity to differ by a factor of 2, which can help isolate the interconnect power better.</a:t>
            </a:r>
            <a:endParaRPr lang="en-US" dirty="0"/>
          </a:p>
        </p:txBody>
      </p:sp>
      <p:sp>
        <p:nvSpPr>
          <p:cNvPr id="4" name="Slide Number Placeholder 3"/>
          <p:cNvSpPr>
            <a:spLocks noGrp="1"/>
          </p:cNvSpPr>
          <p:nvPr>
            <p:ph type="sldNum" sz="quarter" idx="10"/>
          </p:nvPr>
        </p:nvSpPr>
        <p:spPr/>
        <p:txBody>
          <a:bodyPr/>
          <a:lstStyle/>
          <a:p>
            <a:fld id="{A43FC95A-3752-4BD7-9392-9089EFD3359F}" type="slidenum">
              <a:rPr lang="en-US" smtClean="0"/>
              <a:t>10</a:t>
            </a:fld>
            <a:endParaRPr lang="en-US" dirty="0"/>
          </a:p>
        </p:txBody>
      </p:sp>
    </p:spTree>
    <p:extLst>
      <p:ext uri="{BB962C8B-B14F-4D97-AF65-F5344CB8AC3E}">
        <p14:creationId xmlns:p14="http://schemas.microsoft.com/office/powerpoint/2010/main" val="3868664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3FC95A-3752-4BD7-9392-9089EFD3359F}" type="slidenum">
              <a:rPr lang="en-US" smtClean="0"/>
              <a:t>11</a:t>
            </a:fld>
            <a:endParaRPr lang="en-US" dirty="0"/>
          </a:p>
        </p:txBody>
      </p:sp>
    </p:spTree>
    <p:extLst>
      <p:ext uri="{BB962C8B-B14F-4D97-AF65-F5344CB8AC3E}">
        <p14:creationId xmlns:p14="http://schemas.microsoft.com/office/powerpoint/2010/main" val="1997219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3FC95A-3752-4BD7-9392-9089EFD3359F}" type="slidenum">
              <a:rPr lang="en-US" smtClean="0"/>
              <a:t>12</a:t>
            </a:fld>
            <a:endParaRPr lang="en-US" dirty="0"/>
          </a:p>
        </p:txBody>
      </p:sp>
    </p:spTree>
    <p:extLst>
      <p:ext uri="{BB962C8B-B14F-4D97-AF65-F5344CB8AC3E}">
        <p14:creationId xmlns:p14="http://schemas.microsoft.com/office/powerpoint/2010/main" val="9066378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3FC95A-3752-4BD7-9392-9089EFD3359F}" type="slidenum">
              <a:rPr lang="en-US" smtClean="0"/>
              <a:t>13</a:t>
            </a:fld>
            <a:endParaRPr lang="en-US" dirty="0"/>
          </a:p>
        </p:txBody>
      </p:sp>
    </p:spTree>
    <p:extLst>
      <p:ext uri="{BB962C8B-B14F-4D97-AF65-F5344CB8AC3E}">
        <p14:creationId xmlns:p14="http://schemas.microsoft.com/office/powerpoint/2010/main" val="2385110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3FC95A-3752-4BD7-9392-9089EFD3359F}" type="slidenum">
              <a:rPr lang="en-US" smtClean="0"/>
              <a:t>14</a:t>
            </a:fld>
            <a:endParaRPr lang="en-US" dirty="0"/>
          </a:p>
        </p:txBody>
      </p:sp>
    </p:spTree>
    <p:extLst>
      <p:ext uri="{BB962C8B-B14F-4D97-AF65-F5344CB8AC3E}">
        <p14:creationId xmlns:p14="http://schemas.microsoft.com/office/powerpoint/2010/main" val="2106728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3FC95A-3752-4BD7-9392-9089EFD3359F}" type="slidenum">
              <a:rPr lang="en-US" smtClean="0"/>
              <a:t>15</a:t>
            </a:fld>
            <a:endParaRPr lang="en-US" dirty="0"/>
          </a:p>
        </p:txBody>
      </p:sp>
    </p:spTree>
    <p:extLst>
      <p:ext uri="{BB962C8B-B14F-4D97-AF65-F5344CB8AC3E}">
        <p14:creationId xmlns:p14="http://schemas.microsoft.com/office/powerpoint/2010/main" val="41969794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we have a snippet of OpenCL code written. Here, we do useful work only when the workgroup ID is within a certain range. The useful work we are doing here is reading from L2. </a:t>
            </a:r>
          </a:p>
          <a:p>
            <a:endParaRPr lang="en-US" baseline="0" dirty="0" smtClean="0"/>
          </a:p>
          <a:p>
            <a:r>
              <a:rPr lang="en-US" baseline="0" dirty="0" smtClean="0"/>
              <a:t>Workgroup ID can be obtained with OpenCL.</a:t>
            </a:r>
          </a:p>
          <a:p>
            <a:r>
              <a:rPr lang="en-US" baseline="0" dirty="0" smtClean="0"/>
              <a:t>But workgroup is really only a place holder to hold compute unit ID as they are both scalar values.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43FC95A-3752-4BD7-9392-9089EFD3359F}" type="slidenum">
              <a:rPr lang="en-US" smtClean="0"/>
              <a:t>16</a:t>
            </a:fld>
            <a:endParaRPr lang="en-US" dirty="0"/>
          </a:p>
        </p:txBody>
      </p:sp>
    </p:spTree>
    <p:extLst>
      <p:ext uri="{BB962C8B-B14F-4D97-AF65-F5344CB8AC3E}">
        <p14:creationId xmlns:p14="http://schemas.microsoft.com/office/powerpoint/2010/main" val="35226357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 we disassemble to code and in</a:t>
            </a:r>
            <a:r>
              <a:rPr lang="en-US" baseline="0" dirty="0" smtClean="0"/>
              <a:t> </a:t>
            </a:r>
            <a:r>
              <a:rPr lang="en-US" dirty="0" smtClean="0"/>
              <a:t>the assembly</a:t>
            </a:r>
            <a:r>
              <a:rPr lang="en-US" baseline="0" dirty="0" smtClean="0"/>
              <a:t> language, we manually identify the instruction which is responsible for writing the workgroup ID to the register that gets checked in the conditional. Its equivalent binary instruction is noted.</a:t>
            </a:r>
            <a:endParaRPr lang="en-US" dirty="0"/>
          </a:p>
        </p:txBody>
      </p:sp>
      <p:sp>
        <p:nvSpPr>
          <p:cNvPr id="4" name="Slide Number Placeholder 3"/>
          <p:cNvSpPr>
            <a:spLocks noGrp="1"/>
          </p:cNvSpPr>
          <p:nvPr>
            <p:ph type="sldNum" sz="quarter" idx="10"/>
          </p:nvPr>
        </p:nvSpPr>
        <p:spPr/>
        <p:txBody>
          <a:bodyPr/>
          <a:lstStyle/>
          <a:p>
            <a:fld id="{A43FC95A-3752-4BD7-9392-9089EFD3359F}" type="slidenum">
              <a:rPr lang="en-US" smtClean="0"/>
              <a:t>17</a:t>
            </a:fld>
            <a:endParaRPr lang="en-US" dirty="0"/>
          </a:p>
        </p:txBody>
      </p:sp>
    </p:spTree>
    <p:extLst>
      <p:ext uri="{BB962C8B-B14F-4D97-AF65-F5344CB8AC3E}">
        <p14:creationId xmlns:p14="http://schemas.microsoft.com/office/powerpoint/2010/main" val="31230096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a:t>
            </a:r>
            <a:r>
              <a:rPr lang="en-US" baseline="0" dirty="0" smtClean="0"/>
              <a:t> we read the binary in a hex editor and identify the instruction we just noted earlier.</a:t>
            </a:r>
            <a:endParaRPr lang="en-US" dirty="0"/>
          </a:p>
        </p:txBody>
      </p:sp>
      <p:sp>
        <p:nvSpPr>
          <p:cNvPr id="4" name="Slide Number Placeholder 3"/>
          <p:cNvSpPr>
            <a:spLocks noGrp="1"/>
          </p:cNvSpPr>
          <p:nvPr>
            <p:ph type="sldNum" sz="quarter" idx="10"/>
          </p:nvPr>
        </p:nvSpPr>
        <p:spPr/>
        <p:txBody>
          <a:bodyPr/>
          <a:lstStyle/>
          <a:p>
            <a:fld id="{A43FC95A-3752-4BD7-9392-9089EFD3359F}" type="slidenum">
              <a:rPr lang="en-US" smtClean="0"/>
              <a:t>18</a:t>
            </a:fld>
            <a:endParaRPr lang="en-US" dirty="0"/>
          </a:p>
        </p:txBody>
      </p:sp>
    </p:spTree>
    <p:extLst>
      <p:ext uri="{BB962C8B-B14F-4D97-AF65-F5344CB8AC3E}">
        <p14:creationId xmlns:p14="http://schemas.microsoft.com/office/powerpoint/2010/main" val="34345948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t>
            </a:r>
            <a:r>
              <a:rPr lang="en-US" dirty="0" smtClean="0"/>
              <a:t>binary is then modified such</a:t>
            </a:r>
            <a:r>
              <a:rPr lang="en-US" baseline="0" dirty="0" smtClean="0"/>
              <a:t> that the register that gets checked in the conditional holds CU ID instead of the workgroup ID.</a:t>
            </a:r>
          </a:p>
          <a:p>
            <a:endParaRPr lang="en-US" baseline="0" dirty="0" smtClean="0"/>
          </a:p>
          <a:p>
            <a:r>
              <a:rPr lang="en-US" baseline="0" dirty="0" smtClean="0"/>
              <a:t>While CU ID cannot be read with OpenCL, AMD hardware itself contains this information in a read-only hardware register. It is possible to read this data by forming the right instruction. The equivalent binary instruction shown in green. This instruction can be formed by going through AMD’s ISA manual for the Hawaii architecture.</a:t>
            </a:r>
            <a:endParaRPr lang="en-US" dirty="0"/>
          </a:p>
        </p:txBody>
      </p:sp>
      <p:sp>
        <p:nvSpPr>
          <p:cNvPr id="4" name="Slide Number Placeholder 3"/>
          <p:cNvSpPr>
            <a:spLocks noGrp="1"/>
          </p:cNvSpPr>
          <p:nvPr>
            <p:ph type="sldNum" sz="quarter" idx="10"/>
          </p:nvPr>
        </p:nvSpPr>
        <p:spPr/>
        <p:txBody>
          <a:bodyPr/>
          <a:lstStyle/>
          <a:p>
            <a:fld id="{A43FC95A-3752-4BD7-9392-9089EFD3359F}" type="slidenum">
              <a:rPr lang="en-US" smtClean="0"/>
              <a:t>19</a:t>
            </a:fld>
            <a:endParaRPr lang="en-US" dirty="0"/>
          </a:p>
        </p:txBody>
      </p:sp>
    </p:spTree>
    <p:extLst>
      <p:ext uri="{BB962C8B-B14F-4D97-AF65-F5344CB8AC3E}">
        <p14:creationId xmlns:p14="http://schemas.microsoft.com/office/powerpoint/2010/main" val="2613076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3FC95A-3752-4BD7-9392-9089EFD3359F}" type="slidenum">
              <a:rPr lang="en-US" smtClean="0"/>
              <a:t>2</a:t>
            </a:fld>
            <a:endParaRPr lang="en-US" dirty="0"/>
          </a:p>
        </p:txBody>
      </p:sp>
    </p:spTree>
    <p:extLst>
      <p:ext uri="{BB962C8B-B14F-4D97-AF65-F5344CB8AC3E}">
        <p14:creationId xmlns:p14="http://schemas.microsoft.com/office/powerpoint/2010/main" val="10268012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you</a:t>
            </a:r>
            <a:r>
              <a:rPr lang="en-US" baseline="0" dirty="0" smtClean="0"/>
              <a:t> modify the binary, you have an executable that is functionally equivalent to the OpenCL snippet at the bottom right. In effect, you can now perform L2 reads only in </a:t>
            </a:r>
            <a:r>
              <a:rPr lang="en-US" baseline="0" dirty="0" err="1" smtClean="0"/>
              <a:t>shader</a:t>
            </a:r>
            <a:r>
              <a:rPr lang="en-US" baseline="0" dirty="0" smtClean="0"/>
              <a:t> engine 1.</a:t>
            </a:r>
          </a:p>
          <a:p>
            <a:endParaRPr lang="en-US" baseline="0" dirty="0" smtClean="0"/>
          </a:p>
          <a:p>
            <a:r>
              <a:rPr lang="en-US" baseline="0" dirty="0" smtClean="0"/>
              <a:t>With this method, we can overcome the first challenge.</a:t>
            </a:r>
            <a:endParaRPr lang="en-US" dirty="0"/>
          </a:p>
        </p:txBody>
      </p:sp>
      <p:sp>
        <p:nvSpPr>
          <p:cNvPr id="4" name="Slide Number Placeholder 3"/>
          <p:cNvSpPr>
            <a:spLocks noGrp="1"/>
          </p:cNvSpPr>
          <p:nvPr>
            <p:ph type="sldNum" sz="quarter" idx="10"/>
          </p:nvPr>
        </p:nvSpPr>
        <p:spPr/>
        <p:txBody>
          <a:bodyPr/>
          <a:lstStyle/>
          <a:p>
            <a:fld id="{A43FC95A-3752-4BD7-9392-9089EFD3359F}" type="slidenum">
              <a:rPr lang="en-US" smtClean="0"/>
              <a:t>20</a:t>
            </a:fld>
            <a:endParaRPr lang="en-US" dirty="0"/>
          </a:p>
        </p:txBody>
      </p:sp>
    </p:spTree>
    <p:extLst>
      <p:ext uri="{BB962C8B-B14F-4D97-AF65-F5344CB8AC3E}">
        <p14:creationId xmlns:p14="http://schemas.microsoft.com/office/powerpoint/2010/main" val="38826950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3FC95A-3752-4BD7-9392-9089EFD3359F}" type="slidenum">
              <a:rPr lang="en-US" smtClean="0"/>
              <a:t>21</a:t>
            </a:fld>
            <a:endParaRPr lang="en-US" dirty="0"/>
          </a:p>
        </p:txBody>
      </p:sp>
    </p:spTree>
    <p:extLst>
      <p:ext uri="{BB962C8B-B14F-4D97-AF65-F5344CB8AC3E}">
        <p14:creationId xmlns:p14="http://schemas.microsoft.com/office/powerpoint/2010/main" val="32487216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3FC95A-3752-4BD7-9392-9089EFD3359F}" type="slidenum">
              <a:rPr lang="en-US" smtClean="0"/>
              <a:t>22</a:t>
            </a:fld>
            <a:endParaRPr lang="en-US" dirty="0"/>
          </a:p>
        </p:txBody>
      </p:sp>
    </p:spTree>
    <p:extLst>
      <p:ext uri="{BB962C8B-B14F-4D97-AF65-F5344CB8AC3E}">
        <p14:creationId xmlns:p14="http://schemas.microsoft.com/office/powerpoint/2010/main" val="33633860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3FC95A-3752-4BD7-9392-9089EFD3359F}" type="slidenum">
              <a:rPr lang="en-US" smtClean="0"/>
              <a:t>23</a:t>
            </a:fld>
            <a:endParaRPr lang="en-US" dirty="0"/>
          </a:p>
        </p:txBody>
      </p:sp>
    </p:spTree>
    <p:extLst>
      <p:ext uri="{BB962C8B-B14F-4D97-AF65-F5344CB8AC3E}">
        <p14:creationId xmlns:p14="http://schemas.microsoft.com/office/powerpoint/2010/main" val="32869145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3FC95A-3752-4BD7-9392-9089EFD3359F}" type="slidenum">
              <a:rPr lang="en-US" smtClean="0"/>
              <a:t>24</a:t>
            </a:fld>
            <a:endParaRPr lang="en-US" dirty="0"/>
          </a:p>
        </p:txBody>
      </p:sp>
    </p:spTree>
    <p:extLst>
      <p:ext uri="{BB962C8B-B14F-4D97-AF65-F5344CB8AC3E}">
        <p14:creationId xmlns:p14="http://schemas.microsoft.com/office/powerpoint/2010/main" val="11777176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3FC95A-3752-4BD7-9392-9089EFD3359F}" type="slidenum">
              <a:rPr lang="en-US" smtClean="0"/>
              <a:t>25</a:t>
            </a:fld>
            <a:endParaRPr lang="en-US" dirty="0"/>
          </a:p>
        </p:txBody>
      </p:sp>
    </p:spTree>
    <p:extLst>
      <p:ext uri="{BB962C8B-B14F-4D97-AF65-F5344CB8AC3E}">
        <p14:creationId xmlns:p14="http://schemas.microsoft.com/office/powerpoint/2010/main" val="19932518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3FC95A-3752-4BD7-9392-9089EFD3359F}" type="slidenum">
              <a:rPr lang="en-US" smtClean="0"/>
              <a:t>26</a:t>
            </a:fld>
            <a:endParaRPr lang="en-US" dirty="0"/>
          </a:p>
        </p:txBody>
      </p:sp>
    </p:spTree>
    <p:extLst>
      <p:ext uri="{BB962C8B-B14F-4D97-AF65-F5344CB8AC3E}">
        <p14:creationId xmlns:p14="http://schemas.microsoft.com/office/powerpoint/2010/main" val="12035281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3FC95A-3752-4BD7-9392-9089EFD3359F}" type="slidenum">
              <a:rPr lang="en-US" smtClean="0"/>
              <a:t>27</a:t>
            </a:fld>
            <a:endParaRPr lang="en-US" dirty="0"/>
          </a:p>
        </p:txBody>
      </p:sp>
    </p:spTree>
    <p:extLst>
      <p:ext uri="{BB962C8B-B14F-4D97-AF65-F5344CB8AC3E}">
        <p14:creationId xmlns:p14="http://schemas.microsoft.com/office/powerpoint/2010/main" val="12875851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3FC95A-3752-4BD7-9392-9089EFD3359F}" type="slidenum">
              <a:rPr lang="en-US" smtClean="0"/>
              <a:t>28</a:t>
            </a:fld>
            <a:endParaRPr lang="en-US" dirty="0"/>
          </a:p>
        </p:txBody>
      </p:sp>
    </p:spTree>
    <p:extLst>
      <p:ext uri="{BB962C8B-B14F-4D97-AF65-F5344CB8AC3E}">
        <p14:creationId xmlns:p14="http://schemas.microsoft.com/office/powerpoint/2010/main" val="9361271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3FC95A-3752-4BD7-9392-9089EFD3359F}" type="slidenum">
              <a:rPr lang="en-US" smtClean="0"/>
              <a:t>29</a:t>
            </a:fld>
            <a:endParaRPr lang="en-US" dirty="0"/>
          </a:p>
        </p:txBody>
      </p:sp>
    </p:spTree>
    <p:extLst>
      <p:ext uri="{BB962C8B-B14F-4D97-AF65-F5344CB8AC3E}">
        <p14:creationId xmlns:p14="http://schemas.microsoft.com/office/powerpoint/2010/main" val="3028468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3FC95A-3752-4BD7-9392-9089EFD3359F}" type="slidenum">
              <a:rPr lang="en-US" smtClean="0"/>
              <a:t>3</a:t>
            </a:fld>
            <a:endParaRPr lang="en-US" dirty="0"/>
          </a:p>
        </p:txBody>
      </p:sp>
    </p:spTree>
    <p:extLst>
      <p:ext uri="{BB962C8B-B14F-4D97-AF65-F5344CB8AC3E}">
        <p14:creationId xmlns:p14="http://schemas.microsoft.com/office/powerpoint/2010/main" val="13312547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3FC95A-3752-4BD7-9392-9089EFD3359F}" type="slidenum">
              <a:rPr lang="en-US" smtClean="0"/>
              <a:t>30</a:t>
            </a:fld>
            <a:endParaRPr lang="en-US" dirty="0"/>
          </a:p>
        </p:txBody>
      </p:sp>
    </p:spTree>
    <p:extLst>
      <p:ext uri="{BB962C8B-B14F-4D97-AF65-F5344CB8AC3E}">
        <p14:creationId xmlns:p14="http://schemas.microsoft.com/office/powerpoint/2010/main" val="27055041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3FC95A-3752-4BD7-9392-9089EFD3359F}" type="slidenum">
              <a:rPr lang="en-US" smtClean="0"/>
              <a:t>31</a:t>
            </a:fld>
            <a:endParaRPr lang="en-US" dirty="0"/>
          </a:p>
        </p:txBody>
      </p:sp>
    </p:spTree>
    <p:extLst>
      <p:ext uri="{BB962C8B-B14F-4D97-AF65-F5344CB8AC3E}">
        <p14:creationId xmlns:p14="http://schemas.microsoft.com/office/powerpoint/2010/main" val="28490456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A43FC95A-3752-4BD7-9392-9089EFD3359F}" type="slidenum">
              <a:rPr lang="en-US" smtClean="0"/>
              <a:t>32</a:t>
            </a:fld>
            <a:endParaRPr lang="en-US" dirty="0"/>
          </a:p>
        </p:txBody>
      </p:sp>
    </p:spTree>
    <p:extLst>
      <p:ext uri="{BB962C8B-B14F-4D97-AF65-F5344CB8AC3E}">
        <p14:creationId xmlns:p14="http://schemas.microsoft.com/office/powerpoint/2010/main" val="8140069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3FC95A-3752-4BD7-9392-9089EFD3359F}" type="slidenum">
              <a:rPr lang="en-US" smtClean="0"/>
              <a:t>33</a:t>
            </a:fld>
            <a:endParaRPr lang="en-US" dirty="0"/>
          </a:p>
        </p:txBody>
      </p:sp>
    </p:spTree>
    <p:extLst>
      <p:ext uri="{BB962C8B-B14F-4D97-AF65-F5344CB8AC3E}">
        <p14:creationId xmlns:p14="http://schemas.microsoft.com/office/powerpoint/2010/main" val="26756597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3FC95A-3752-4BD7-9392-9089EFD3359F}" type="slidenum">
              <a:rPr lang="en-US" smtClean="0"/>
              <a:t>34</a:t>
            </a:fld>
            <a:endParaRPr lang="en-US" dirty="0"/>
          </a:p>
        </p:txBody>
      </p:sp>
    </p:spTree>
    <p:extLst>
      <p:ext uri="{BB962C8B-B14F-4D97-AF65-F5344CB8AC3E}">
        <p14:creationId xmlns:p14="http://schemas.microsoft.com/office/powerpoint/2010/main" val="30806028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3FC95A-3752-4BD7-9392-9089EFD3359F}" type="slidenum">
              <a:rPr lang="en-US" smtClean="0"/>
              <a:t>35</a:t>
            </a:fld>
            <a:endParaRPr lang="en-US" dirty="0"/>
          </a:p>
        </p:txBody>
      </p:sp>
    </p:spTree>
    <p:extLst>
      <p:ext uri="{BB962C8B-B14F-4D97-AF65-F5344CB8AC3E}">
        <p14:creationId xmlns:p14="http://schemas.microsoft.com/office/powerpoint/2010/main" val="8461792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110 </a:t>
            </a:r>
            <a:r>
              <a:rPr lang="en-US" dirty="0" err="1" smtClean="0"/>
              <a:t>fJ</a:t>
            </a:r>
            <a:r>
              <a:rPr lang="en-US" dirty="0" smtClean="0"/>
              <a:t>/bit/mm is for random data.</a:t>
            </a:r>
            <a:r>
              <a:rPr lang="en-US" baseline="0" dirty="0" smtClean="0"/>
              <a:t> That is 50% toggle rate.</a:t>
            </a:r>
          </a:p>
          <a:p>
            <a:endParaRPr lang="en-US" baseline="0" dirty="0" smtClean="0"/>
          </a:p>
          <a:p>
            <a:r>
              <a:rPr lang="en-US" baseline="0" dirty="0" smtClean="0"/>
              <a:t>Per transition cost would be 220 </a:t>
            </a:r>
            <a:r>
              <a:rPr lang="en-US" baseline="0" dirty="0" err="1" smtClean="0"/>
              <a:t>fJ</a:t>
            </a:r>
            <a:r>
              <a:rPr lang="en-US" baseline="0" dirty="0" smtClean="0"/>
              <a:t>/bit/mm</a:t>
            </a:r>
          </a:p>
        </p:txBody>
      </p:sp>
      <p:sp>
        <p:nvSpPr>
          <p:cNvPr id="4" name="Slide Number Placeholder 3"/>
          <p:cNvSpPr>
            <a:spLocks noGrp="1"/>
          </p:cNvSpPr>
          <p:nvPr>
            <p:ph type="sldNum" sz="quarter" idx="10"/>
          </p:nvPr>
        </p:nvSpPr>
        <p:spPr/>
        <p:txBody>
          <a:bodyPr/>
          <a:lstStyle/>
          <a:p>
            <a:fld id="{A43FC95A-3752-4BD7-9392-9089EFD3359F}" type="slidenum">
              <a:rPr lang="en-US" smtClean="0"/>
              <a:t>36</a:t>
            </a:fld>
            <a:endParaRPr lang="en-US" dirty="0"/>
          </a:p>
        </p:txBody>
      </p:sp>
    </p:spTree>
    <p:extLst>
      <p:ext uri="{BB962C8B-B14F-4D97-AF65-F5344CB8AC3E}">
        <p14:creationId xmlns:p14="http://schemas.microsoft.com/office/powerpoint/2010/main" val="23161930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3FC95A-3752-4BD7-9392-9089EFD3359F}" type="slidenum">
              <a:rPr lang="en-US" smtClean="0"/>
              <a:t>37</a:t>
            </a:fld>
            <a:endParaRPr lang="en-US" dirty="0"/>
          </a:p>
        </p:txBody>
      </p:sp>
    </p:spTree>
    <p:extLst>
      <p:ext uri="{BB962C8B-B14F-4D97-AF65-F5344CB8AC3E}">
        <p14:creationId xmlns:p14="http://schemas.microsoft.com/office/powerpoint/2010/main" val="4703790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3FC95A-3752-4BD7-9392-9089EFD3359F}" type="slidenum">
              <a:rPr lang="en-US" smtClean="0"/>
              <a:t>38</a:t>
            </a:fld>
            <a:endParaRPr lang="en-US" dirty="0"/>
          </a:p>
        </p:txBody>
      </p:sp>
    </p:spTree>
    <p:extLst>
      <p:ext uri="{BB962C8B-B14F-4D97-AF65-F5344CB8AC3E}">
        <p14:creationId xmlns:p14="http://schemas.microsoft.com/office/powerpoint/2010/main" val="42435802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3FC95A-3752-4BD7-9392-9089EFD3359F}" type="slidenum">
              <a:rPr lang="en-US" smtClean="0"/>
              <a:t>39</a:t>
            </a:fld>
            <a:endParaRPr lang="en-US" dirty="0"/>
          </a:p>
        </p:txBody>
      </p:sp>
    </p:spTree>
    <p:extLst>
      <p:ext uri="{BB962C8B-B14F-4D97-AF65-F5344CB8AC3E}">
        <p14:creationId xmlns:p14="http://schemas.microsoft.com/office/powerpoint/2010/main" val="1383561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smtClean="0"/>
          </a:p>
        </p:txBody>
      </p:sp>
      <p:sp>
        <p:nvSpPr>
          <p:cNvPr id="43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fld id="{3F6C4E34-508C-43ED-8AAD-1FE888449F3F}" type="slidenum">
              <a:rPr lang="en-US" altLang="en-US"/>
              <a:pPr/>
              <a:t>4</a:t>
            </a:fld>
            <a:endParaRPr lang="en-US" altLang="en-US" dirty="0"/>
          </a:p>
        </p:txBody>
      </p:sp>
    </p:spTree>
    <p:extLst>
      <p:ext uri="{BB962C8B-B14F-4D97-AF65-F5344CB8AC3E}">
        <p14:creationId xmlns:p14="http://schemas.microsoft.com/office/powerpoint/2010/main" val="30453236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3FC95A-3752-4BD7-9392-9089EFD3359F}" type="slidenum">
              <a:rPr lang="en-US" smtClean="0"/>
              <a:t>40</a:t>
            </a:fld>
            <a:endParaRPr lang="en-US" dirty="0"/>
          </a:p>
        </p:txBody>
      </p:sp>
    </p:spTree>
    <p:extLst>
      <p:ext uri="{BB962C8B-B14F-4D97-AF65-F5344CB8AC3E}">
        <p14:creationId xmlns:p14="http://schemas.microsoft.com/office/powerpoint/2010/main" val="969641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A43FC95A-3752-4BD7-9392-9089EFD3359F}" type="slidenum">
              <a:rPr lang="en-US" smtClean="0"/>
              <a:t>5</a:t>
            </a:fld>
            <a:endParaRPr lang="en-US" dirty="0"/>
          </a:p>
        </p:txBody>
      </p:sp>
    </p:spTree>
    <p:extLst>
      <p:ext uri="{BB962C8B-B14F-4D97-AF65-F5344CB8AC3E}">
        <p14:creationId xmlns:p14="http://schemas.microsoft.com/office/powerpoint/2010/main" val="1142912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same benchmarks from the previous slide, but redrawn to understand the shortcomings of the related work.</a:t>
            </a:r>
          </a:p>
        </p:txBody>
      </p:sp>
      <p:sp>
        <p:nvSpPr>
          <p:cNvPr id="4" name="Slide Number Placeholder 3"/>
          <p:cNvSpPr>
            <a:spLocks noGrp="1"/>
          </p:cNvSpPr>
          <p:nvPr>
            <p:ph type="sldNum" sz="quarter" idx="10"/>
          </p:nvPr>
        </p:nvSpPr>
        <p:spPr/>
        <p:txBody>
          <a:bodyPr/>
          <a:lstStyle/>
          <a:p>
            <a:fld id="{A43FC95A-3752-4BD7-9392-9089EFD3359F}" type="slidenum">
              <a:rPr lang="en-US" smtClean="0"/>
              <a:t>6</a:t>
            </a:fld>
            <a:endParaRPr lang="en-US" dirty="0"/>
          </a:p>
        </p:txBody>
      </p:sp>
    </p:spTree>
    <p:extLst>
      <p:ext uri="{BB962C8B-B14F-4D97-AF65-F5344CB8AC3E}">
        <p14:creationId xmlns:p14="http://schemas.microsoft.com/office/powerpoint/2010/main" val="1442439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3FC95A-3752-4BD7-9392-9089EFD3359F}" type="slidenum">
              <a:rPr lang="en-US" smtClean="0"/>
              <a:t>7</a:t>
            </a:fld>
            <a:endParaRPr lang="en-US" dirty="0"/>
          </a:p>
        </p:txBody>
      </p:sp>
    </p:spTree>
    <p:extLst>
      <p:ext uri="{BB962C8B-B14F-4D97-AF65-F5344CB8AC3E}">
        <p14:creationId xmlns:p14="http://schemas.microsoft.com/office/powerpoint/2010/main" val="2326940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A43FC95A-3752-4BD7-9392-9089EFD3359F}" type="slidenum">
              <a:rPr lang="en-US" smtClean="0"/>
              <a:t>8</a:t>
            </a:fld>
            <a:endParaRPr lang="en-US" dirty="0"/>
          </a:p>
        </p:txBody>
      </p:sp>
    </p:spTree>
    <p:extLst>
      <p:ext uri="{BB962C8B-B14F-4D97-AF65-F5344CB8AC3E}">
        <p14:creationId xmlns:p14="http://schemas.microsoft.com/office/powerpoint/2010/main" val="3232301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3FC95A-3752-4BD7-9392-9089EFD3359F}" type="slidenum">
              <a:rPr lang="en-US" smtClean="0"/>
              <a:t>9</a:t>
            </a:fld>
            <a:endParaRPr lang="en-US" dirty="0"/>
          </a:p>
        </p:txBody>
      </p:sp>
    </p:spTree>
    <p:extLst>
      <p:ext uri="{BB962C8B-B14F-4D97-AF65-F5344CB8AC3E}">
        <p14:creationId xmlns:p14="http://schemas.microsoft.com/office/powerpoint/2010/main" val="2663538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6768" y="306705"/>
            <a:ext cx="7498080" cy="474345"/>
          </a:xfrm>
        </p:spPr>
        <p:txBody>
          <a:bodyPr/>
          <a:lstStyle>
            <a:lvl1pPr>
              <a:defRPr baseline="0">
                <a:solidFill>
                  <a:schemeClr val="tx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274388" y="1381123"/>
            <a:ext cx="8595360" cy="493776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274388" y="752474"/>
            <a:ext cx="7498080"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Tree>
    <p:extLst>
      <p:ext uri="{BB962C8B-B14F-4D97-AF65-F5344CB8AC3E}">
        <p14:creationId xmlns:p14="http://schemas.microsoft.com/office/powerpoint/2010/main" val="325286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Cover Image 1.1">
    <p:spTree>
      <p:nvGrpSpPr>
        <p:cNvPr id="1" name=""/>
        <p:cNvGrpSpPr/>
        <p:nvPr/>
      </p:nvGrpSpPr>
      <p:grpSpPr>
        <a:xfrm>
          <a:off x="0" y="0"/>
          <a:ext cx="0" cy="0"/>
          <a:chOff x="0" y="0"/>
          <a:chExt cx="0" cy="0"/>
        </a:xfrm>
      </p:grpSpPr>
      <p:sp>
        <p:nvSpPr>
          <p:cNvPr id="2" name="Title 1"/>
          <p:cNvSpPr>
            <a:spLocks noGrp="1"/>
          </p:cNvSpPr>
          <p:nvPr>
            <p:ph type="ctrTitle"/>
          </p:nvPr>
        </p:nvSpPr>
        <p:spPr>
          <a:xfrm>
            <a:off x="5394066" y="4870941"/>
            <a:ext cx="3188344" cy="822960"/>
          </a:xfrm>
        </p:spPr>
        <p:txBody>
          <a:bodyPr tIns="0" bIns="0" anchor="b"/>
          <a:lstStyle>
            <a:lvl1pPr algn="r">
              <a:defRPr b="1" cap="all" baseline="0">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4678327" y="5762394"/>
            <a:ext cx="3904084"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776993" y="341313"/>
            <a:ext cx="2267712" cy="886152"/>
          </a:xfrm>
          <a:prstGeom prst="rect">
            <a:avLst/>
          </a:prstGeom>
        </p:spPr>
      </p:pic>
      <p:sp>
        <p:nvSpPr>
          <p:cNvPr id="10" name="Parallelogram 9"/>
          <p:cNvSpPr/>
          <p:nvPr userDrawn="1"/>
        </p:nvSpPr>
        <p:spPr>
          <a:xfrm>
            <a:off x="-1714530" y="3546929"/>
            <a:ext cx="8445530" cy="3311071"/>
          </a:xfrm>
          <a:prstGeom prst="parallelogram">
            <a:avLst>
              <a:gd name="adj" fmla="val 99186"/>
            </a:avLst>
          </a:prstGeom>
          <a:solidFill>
            <a:srgbClr val="00AA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16" name="Parallelogram 15"/>
          <p:cNvSpPr/>
          <p:nvPr userDrawn="1"/>
        </p:nvSpPr>
        <p:spPr>
          <a:xfrm>
            <a:off x="5760357" y="2884715"/>
            <a:ext cx="970643" cy="464700"/>
          </a:xfrm>
          <a:prstGeom prst="parallelogram">
            <a:avLst>
              <a:gd name="adj" fmla="val 97752"/>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8" name="Right Triangle 7"/>
          <p:cNvSpPr/>
          <p:nvPr userDrawn="1"/>
        </p:nvSpPr>
        <p:spPr>
          <a:xfrm flipH="1">
            <a:off x="8662340" y="5421767"/>
            <a:ext cx="204787" cy="204787"/>
          </a:xfrm>
          <a:prstGeom prst="rtTriangl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6784250" y="345027"/>
            <a:ext cx="2256775" cy="882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233504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6768" y="306705"/>
            <a:ext cx="7498080" cy="474345"/>
          </a:xfrm>
        </p:spPr>
        <p:txBody>
          <a:bodyPr/>
          <a:lstStyle>
            <a:lvl1pPr>
              <a:defRPr baseline="0">
                <a:solidFill>
                  <a:schemeClr val="tx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274388" y="1381123"/>
            <a:ext cx="8595360" cy="493776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274388" y="752474"/>
            <a:ext cx="7498080"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Tree>
    <p:extLst>
      <p:ext uri="{BB962C8B-B14F-4D97-AF65-F5344CB8AC3E}">
        <p14:creationId xmlns:p14="http://schemas.microsoft.com/office/powerpoint/2010/main" val="1990928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68" y="306705"/>
            <a:ext cx="7498080" cy="474345"/>
          </a:xfrm>
        </p:spPr>
        <p:txBody>
          <a:bodyPr/>
          <a:lstStyle>
            <a:lvl1pPr>
              <a:defRPr baseline="0">
                <a:solidFill>
                  <a:schemeClr val="tx1"/>
                </a:solidFill>
              </a:defRPr>
            </a:lvl1pPr>
          </a:lstStyle>
          <a:p>
            <a:r>
              <a:rPr lang="en-US" smtClean="0"/>
              <a:t>Click to edit Master title style</a:t>
            </a:r>
            <a:endParaRPr lang="en-US" dirty="0"/>
          </a:p>
        </p:txBody>
      </p:sp>
      <p:sp>
        <p:nvSpPr>
          <p:cNvPr id="5" name="Text Placeholder 8"/>
          <p:cNvSpPr>
            <a:spLocks noGrp="1"/>
          </p:cNvSpPr>
          <p:nvPr>
            <p:ph type="body" sz="quarter" idx="10"/>
          </p:nvPr>
        </p:nvSpPr>
        <p:spPr>
          <a:xfrm>
            <a:off x="274388" y="752474"/>
            <a:ext cx="7498080"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Tree>
    <p:extLst>
      <p:ext uri="{BB962C8B-B14F-4D97-AF65-F5344CB8AC3E}">
        <p14:creationId xmlns:p14="http://schemas.microsoft.com/office/powerpoint/2010/main" val="2805520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66768" y="306705"/>
            <a:ext cx="7680960" cy="474345"/>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74388" y="1381123"/>
            <a:ext cx="4114800" cy="502920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274388" y="752474"/>
            <a:ext cx="7680960"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
        <p:nvSpPr>
          <p:cNvPr id="5" name="Content Placeholder 5"/>
          <p:cNvSpPr>
            <a:spLocks noGrp="1"/>
          </p:cNvSpPr>
          <p:nvPr>
            <p:ph sz="quarter" idx="11"/>
          </p:nvPr>
        </p:nvSpPr>
        <p:spPr>
          <a:xfrm>
            <a:off x="4731585" y="1381123"/>
            <a:ext cx="4114800" cy="5029200"/>
          </a:xfrm>
        </p:spPr>
        <p:txBody>
          <a:body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7829730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6768" y="306705"/>
            <a:ext cx="7680960" cy="474345"/>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74388" y="1777919"/>
            <a:ext cx="4114800" cy="457200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274388" y="752474"/>
            <a:ext cx="7680960"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
        <p:nvSpPr>
          <p:cNvPr id="5" name="Content Placeholder 5"/>
          <p:cNvSpPr>
            <a:spLocks noGrp="1"/>
          </p:cNvSpPr>
          <p:nvPr>
            <p:ph sz="quarter" idx="11"/>
          </p:nvPr>
        </p:nvSpPr>
        <p:spPr>
          <a:xfrm>
            <a:off x="4731585" y="1777919"/>
            <a:ext cx="4114800" cy="457200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6" name="Text Placeholder 2"/>
          <p:cNvSpPr>
            <a:spLocks noGrp="1"/>
          </p:cNvSpPr>
          <p:nvPr>
            <p:ph type="body" idx="12"/>
          </p:nvPr>
        </p:nvSpPr>
        <p:spPr>
          <a:xfrm>
            <a:off x="274388" y="1287463"/>
            <a:ext cx="4114800" cy="479092"/>
          </a:xfrm>
        </p:spPr>
        <p:txBody>
          <a:bodyPr anchor="b">
            <a:noAutofit/>
          </a:bodyPr>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ext Placeholder 4"/>
          <p:cNvSpPr>
            <a:spLocks noGrp="1"/>
          </p:cNvSpPr>
          <p:nvPr>
            <p:ph type="body" sz="quarter" idx="3"/>
          </p:nvPr>
        </p:nvSpPr>
        <p:spPr>
          <a:xfrm>
            <a:off x="4731585" y="1287463"/>
            <a:ext cx="4114800" cy="479092"/>
          </a:xfrm>
        </p:spPr>
        <p:txBody>
          <a:bodyPr anchor="b">
            <a:noAutofit/>
          </a:bodyPr>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extLst>
      <p:ext uri="{BB962C8B-B14F-4D97-AF65-F5344CB8AC3E}">
        <p14:creationId xmlns:p14="http://schemas.microsoft.com/office/powerpoint/2010/main" val="2443427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66768" y="306705"/>
            <a:ext cx="7680960" cy="474345"/>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370757" y="1381123"/>
            <a:ext cx="5504956" cy="502920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274388" y="752474"/>
            <a:ext cx="7680960"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
        <p:nvSpPr>
          <p:cNvPr id="5" name="Text Placeholder 3"/>
          <p:cNvSpPr>
            <a:spLocks noGrp="1"/>
          </p:cNvSpPr>
          <p:nvPr>
            <p:ph type="body" sz="half" idx="2"/>
          </p:nvPr>
        </p:nvSpPr>
        <p:spPr>
          <a:xfrm>
            <a:off x="274388" y="1381123"/>
            <a:ext cx="2873879" cy="50292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3509474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Cover Not Animated">
    <p:spTree>
      <p:nvGrpSpPr>
        <p:cNvPr id="1" name=""/>
        <p:cNvGrpSpPr/>
        <p:nvPr/>
      </p:nvGrpSpPr>
      <p:grpSpPr>
        <a:xfrm>
          <a:off x="0" y="0"/>
          <a:ext cx="0" cy="0"/>
          <a:chOff x="0" y="0"/>
          <a:chExt cx="0" cy="0"/>
        </a:xfrm>
      </p:grpSpPr>
      <p:sp>
        <p:nvSpPr>
          <p:cNvPr id="4" name="Parallelogram 17"/>
          <p:cNvSpPr>
            <a:spLocks/>
          </p:cNvSpPr>
          <p:nvPr/>
        </p:nvSpPr>
        <p:spPr>
          <a:xfrm>
            <a:off x="-26988" y="3316288"/>
            <a:ext cx="5707063" cy="3541712"/>
          </a:xfrm>
          <a:custGeom>
            <a:avLst/>
            <a:gdLst>
              <a:gd name="connsiteX0" fmla="*/ 0 w 9050089"/>
              <a:gd name="connsiteY0" fmla="*/ 3541711 h 3541711"/>
              <a:gd name="connsiteX1" fmla="*/ 3512881 w 9050089"/>
              <a:gd name="connsiteY1" fmla="*/ 0 h 3541711"/>
              <a:gd name="connsiteX2" fmla="*/ 9050089 w 9050089"/>
              <a:gd name="connsiteY2" fmla="*/ 0 h 3541711"/>
              <a:gd name="connsiteX3" fmla="*/ 5537208 w 9050089"/>
              <a:gd name="connsiteY3" fmla="*/ 3541711 h 3541711"/>
              <a:gd name="connsiteX4" fmla="*/ 0 w 9050089"/>
              <a:gd name="connsiteY4" fmla="*/ 3541711 h 3541711"/>
              <a:gd name="connsiteX0" fmla="*/ 0 w 9050089"/>
              <a:gd name="connsiteY0" fmla="*/ 3541711 h 3541711"/>
              <a:gd name="connsiteX1" fmla="*/ 3357349 w 9050089"/>
              <a:gd name="connsiteY1" fmla="*/ 122947 h 3541711"/>
              <a:gd name="connsiteX2" fmla="*/ 3512881 w 9050089"/>
              <a:gd name="connsiteY2" fmla="*/ 0 h 3541711"/>
              <a:gd name="connsiteX3" fmla="*/ 9050089 w 9050089"/>
              <a:gd name="connsiteY3" fmla="*/ 0 h 3541711"/>
              <a:gd name="connsiteX4" fmla="*/ 5537208 w 9050089"/>
              <a:gd name="connsiteY4" fmla="*/ 3541711 h 3541711"/>
              <a:gd name="connsiteX5" fmla="*/ 0 w 9050089"/>
              <a:gd name="connsiteY5" fmla="*/ 3541711 h 3541711"/>
              <a:gd name="connsiteX0" fmla="*/ 0 w 9050089"/>
              <a:gd name="connsiteY0" fmla="*/ 3541711 h 3541711"/>
              <a:gd name="connsiteX1" fmla="*/ 3357349 w 9050089"/>
              <a:gd name="connsiteY1" fmla="*/ 122947 h 3541711"/>
              <a:gd name="connsiteX2" fmla="*/ 3512881 w 9050089"/>
              <a:gd name="connsiteY2" fmla="*/ 0 h 3541711"/>
              <a:gd name="connsiteX3" fmla="*/ 9050089 w 9050089"/>
              <a:gd name="connsiteY3" fmla="*/ 0 h 3541711"/>
              <a:gd name="connsiteX4" fmla="*/ 5537208 w 9050089"/>
              <a:gd name="connsiteY4" fmla="*/ 3541711 h 3541711"/>
              <a:gd name="connsiteX5" fmla="*/ 3343701 w 9050089"/>
              <a:gd name="connsiteY5" fmla="*/ 3534887 h 3541711"/>
              <a:gd name="connsiteX6" fmla="*/ 0 w 9050089"/>
              <a:gd name="connsiteY6" fmla="*/ 3541711 h 3541711"/>
              <a:gd name="connsiteX0" fmla="*/ 0 w 5706388"/>
              <a:gd name="connsiteY0" fmla="*/ 3534887 h 3541711"/>
              <a:gd name="connsiteX1" fmla="*/ 13648 w 5706388"/>
              <a:gd name="connsiteY1" fmla="*/ 122947 h 3541711"/>
              <a:gd name="connsiteX2" fmla="*/ 169180 w 5706388"/>
              <a:gd name="connsiteY2" fmla="*/ 0 h 3541711"/>
              <a:gd name="connsiteX3" fmla="*/ 5706388 w 5706388"/>
              <a:gd name="connsiteY3" fmla="*/ 0 h 3541711"/>
              <a:gd name="connsiteX4" fmla="*/ 2193507 w 5706388"/>
              <a:gd name="connsiteY4" fmla="*/ 3541711 h 3541711"/>
              <a:gd name="connsiteX5" fmla="*/ 0 w 5706388"/>
              <a:gd name="connsiteY5" fmla="*/ 3534887 h 35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06388" h="3541711">
                <a:moveTo>
                  <a:pt x="0" y="3534887"/>
                </a:moveTo>
                <a:cubicBezTo>
                  <a:pt x="4549" y="2397574"/>
                  <a:pt x="9099" y="1260260"/>
                  <a:pt x="13648" y="122947"/>
                </a:cubicBezTo>
                <a:lnTo>
                  <a:pt x="169180" y="0"/>
                </a:lnTo>
                <a:lnTo>
                  <a:pt x="5706388" y="0"/>
                </a:lnTo>
                <a:lnTo>
                  <a:pt x="2193507" y="3541711"/>
                </a:lnTo>
                <a:lnTo>
                  <a:pt x="0" y="3534887"/>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defRPr/>
            </a:pPr>
            <a:endParaRPr lang="en-US" dirty="0">
              <a:solidFill>
                <a:prstClr val="white"/>
              </a:solidFill>
            </a:endParaRPr>
          </a:p>
        </p:txBody>
      </p:sp>
      <p:pic>
        <p:nvPicPr>
          <p:cNvPr id="5" name="Picture 12"/>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773862" y="222694"/>
            <a:ext cx="22701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ight Triangle 5"/>
          <p:cNvSpPr/>
          <p:nvPr/>
        </p:nvSpPr>
        <p:spPr>
          <a:xfrm flipH="1">
            <a:off x="8618538" y="5392738"/>
            <a:ext cx="204787" cy="204787"/>
          </a:xfrm>
          <a:prstGeom prst="rtTriangl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defRPr/>
            </a:pPr>
            <a:endParaRPr lang="en-US" dirty="0">
              <a:solidFill>
                <a:srgbClr val="FF0000"/>
              </a:solidFill>
            </a:endParaRPr>
          </a:p>
        </p:txBody>
      </p:sp>
      <p:sp>
        <p:nvSpPr>
          <p:cNvPr id="7" name="Parallelogram 14"/>
          <p:cNvSpPr/>
          <p:nvPr/>
        </p:nvSpPr>
        <p:spPr>
          <a:xfrm flipH="1">
            <a:off x="-17463" y="-3175"/>
            <a:ext cx="7653338" cy="4306888"/>
          </a:xfrm>
          <a:custGeom>
            <a:avLst/>
            <a:gdLst>
              <a:gd name="connsiteX0" fmla="*/ 0 w 9115036"/>
              <a:gd name="connsiteY0" fmla="*/ 4306661 h 4306661"/>
              <a:gd name="connsiteX1" fmla="*/ 4271605 w 9115036"/>
              <a:gd name="connsiteY1" fmla="*/ 0 h 4306661"/>
              <a:gd name="connsiteX2" fmla="*/ 9115036 w 9115036"/>
              <a:gd name="connsiteY2" fmla="*/ 0 h 4306661"/>
              <a:gd name="connsiteX3" fmla="*/ 4843431 w 9115036"/>
              <a:gd name="connsiteY3" fmla="*/ 4306661 h 4306661"/>
              <a:gd name="connsiteX4" fmla="*/ 0 w 9115036"/>
              <a:gd name="connsiteY4" fmla="*/ 4306661 h 4306661"/>
              <a:gd name="connsiteX0" fmla="*/ 0 w 9115036"/>
              <a:gd name="connsiteY0" fmla="*/ 4306661 h 4306661"/>
              <a:gd name="connsiteX1" fmla="*/ 4271605 w 9115036"/>
              <a:gd name="connsiteY1" fmla="*/ 0 h 4306661"/>
              <a:gd name="connsiteX2" fmla="*/ 9115036 w 9115036"/>
              <a:gd name="connsiteY2" fmla="*/ 0 h 4306661"/>
              <a:gd name="connsiteX3" fmla="*/ 7652338 w 9115036"/>
              <a:gd name="connsiteY3" fmla="*/ 1478292 h 4306661"/>
              <a:gd name="connsiteX4" fmla="*/ 4843431 w 9115036"/>
              <a:gd name="connsiteY4" fmla="*/ 4306661 h 4306661"/>
              <a:gd name="connsiteX5" fmla="*/ 0 w 9115036"/>
              <a:gd name="connsiteY5" fmla="*/ 4306661 h 4306661"/>
              <a:gd name="connsiteX0" fmla="*/ 0 w 9115036"/>
              <a:gd name="connsiteY0" fmla="*/ 4306661 h 4306661"/>
              <a:gd name="connsiteX1" fmla="*/ 4271605 w 9115036"/>
              <a:gd name="connsiteY1" fmla="*/ 0 h 4306661"/>
              <a:gd name="connsiteX2" fmla="*/ 7643711 w 9115036"/>
              <a:gd name="connsiteY2" fmla="*/ 3175 h 4306661"/>
              <a:gd name="connsiteX3" fmla="*/ 9115036 w 9115036"/>
              <a:gd name="connsiteY3" fmla="*/ 0 h 4306661"/>
              <a:gd name="connsiteX4" fmla="*/ 7652338 w 9115036"/>
              <a:gd name="connsiteY4" fmla="*/ 1478292 h 4306661"/>
              <a:gd name="connsiteX5" fmla="*/ 4843431 w 9115036"/>
              <a:gd name="connsiteY5" fmla="*/ 4306661 h 4306661"/>
              <a:gd name="connsiteX6" fmla="*/ 0 w 9115036"/>
              <a:gd name="connsiteY6" fmla="*/ 4306661 h 4306661"/>
              <a:gd name="connsiteX0" fmla="*/ 0 w 7652338"/>
              <a:gd name="connsiteY0" fmla="*/ 4306661 h 4306661"/>
              <a:gd name="connsiteX1" fmla="*/ 4271605 w 7652338"/>
              <a:gd name="connsiteY1" fmla="*/ 0 h 4306661"/>
              <a:gd name="connsiteX2" fmla="*/ 7643711 w 7652338"/>
              <a:gd name="connsiteY2" fmla="*/ 3175 h 4306661"/>
              <a:gd name="connsiteX3" fmla="*/ 7652338 w 7652338"/>
              <a:gd name="connsiteY3" fmla="*/ 1478292 h 4306661"/>
              <a:gd name="connsiteX4" fmla="*/ 4843431 w 7652338"/>
              <a:gd name="connsiteY4" fmla="*/ 4306661 h 4306661"/>
              <a:gd name="connsiteX5" fmla="*/ 0 w 7652338"/>
              <a:gd name="connsiteY5" fmla="*/ 4306661 h 4306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2338" h="4306661">
                <a:moveTo>
                  <a:pt x="0" y="4306661"/>
                </a:moveTo>
                <a:lnTo>
                  <a:pt x="4271605" y="0"/>
                </a:lnTo>
                <a:lnTo>
                  <a:pt x="7643711" y="3175"/>
                </a:lnTo>
                <a:cubicBezTo>
                  <a:pt x="7646587" y="494881"/>
                  <a:pt x="7649462" y="986586"/>
                  <a:pt x="7652338" y="1478292"/>
                </a:cubicBezTo>
                <a:lnTo>
                  <a:pt x="4843431" y="4306661"/>
                </a:lnTo>
                <a:lnTo>
                  <a:pt x="0" y="4306661"/>
                </a:ln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defRPr/>
            </a:pPr>
            <a:endParaRPr lang="en-US" dirty="0">
              <a:solidFill>
                <a:prstClr val="white"/>
              </a:solidFill>
            </a:endParaRPr>
          </a:p>
        </p:txBody>
      </p:sp>
      <p:sp>
        <p:nvSpPr>
          <p:cNvPr id="8" name="Parallelogram 7"/>
          <p:cNvSpPr>
            <a:spLocks/>
          </p:cNvSpPr>
          <p:nvPr/>
        </p:nvSpPr>
        <p:spPr>
          <a:xfrm>
            <a:off x="2333625" y="4983163"/>
            <a:ext cx="2451100" cy="1874837"/>
          </a:xfrm>
          <a:prstGeom prst="parallelogram">
            <a:avLst>
              <a:gd name="adj" fmla="val 99186"/>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defRPr/>
            </a:pPr>
            <a:endParaRPr lang="en-US" dirty="0">
              <a:solidFill>
                <a:prstClr val="white"/>
              </a:solidFill>
            </a:endParaRPr>
          </a:p>
        </p:txBody>
      </p:sp>
      <p:sp>
        <p:nvSpPr>
          <p:cNvPr id="9" name="Parallelogram 17"/>
          <p:cNvSpPr>
            <a:spLocks/>
          </p:cNvSpPr>
          <p:nvPr/>
        </p:nvSpPr>
        <p:spPr>
          <a:xfrm>
            <a:off x="-26988" y="3316288"/>
            <a:ext cx="5707063" cy="3541712"/>
          </a:xfrm>
          <a:custGeom>
            <a:avLst/>
            <a:gdLst>
              <a:gd name="connsiteX0" fmla="*/ 0 w 9050089"/>
              <a:gd name="connsiteY0" fmla="*/ 3541711 h 3541711"/>
              <a:gd name="connsiteX1" fmla="*/ 3512881 w 9050089"/>
              <a:gd name="connsiteY1" fmla="*/ 0 h 3541711"/>
              <a:gd name="connsiteX2" fmla="*/ 9050089 w 9050089"/>
              <a:gd name="connsiteY2" fmla="*/ 0 h 3541711"/>
              <a:gd name="connsiteX3" fmla="*/ 5537208 w 9050089"/>
              <a:gd name="connsiteY3" fmla="*/ 3541711 h 3541711"/>
              <a:gd name="connsiteX4" fmla="*/ 0 w 9050089"/>
              <a:gd name="connsiteY4" fmla="*/ 3541711 h 3541711"/>
              <a:gd name="connsiteX0" fmla="*/ 0 w 9050089"/>
              <a:gd name="connsiteY0" fmla="*/ 3541711 h 3541711"/>
              <a:gd name="connsiteX1" fmla="*/ 3357349 w 9050089"/>
              <a:gd name="connsiteY1" fmla="*/ 122947 h 3541711"/>
              <a:gd name="connsiteX2" fmla="*/ 3512881 w 9050089"/>
              <a:gd name="connsiteY2" fmla="*/ 0 h 3541711"/>
              <a:gd name="connsiteX3" fmla="*/ 9050089 w 9050089"/>
              <a:gd name="connsiteY3" fmla="*/ 0 h 3541711"/>
              <a:gd name="connsiteX4" fmla="*/ 5537208 w 9050089"/>
              <a:gd name="connsiteY4" fmla="*/ 3541711 h 3541711"/>
              <a:gd name="connsiteX5" fmla="*/ 0 w 9050089"/>
              <a:gd name="connsiteY5" fmla="*/ 3541711 h 3541711"/>
              <a:gd name="connsiteX0" fmla="*/ 0 w 9050089"/>
              <a:gd name="connsiteY0" fmla="*/ 3541711 h 3541711"/>
              <a:gd name="connsiteX1" fmla="*/ 3357349 w 9050089"/>
              <a:gd name="connsiteY1" fmla="*/ 122947 h 3541711"/>
              <a:gd name="connsiteX2" fmla="*/ 3512881 w 9050089"/>
              <a:gd name="connsiteY2" fmla="*/ 0 h 3541711"/>
              <a:gd name="connsiteX3" fmla="*/ 9050089 w 9050089"/>
              <a:gd name="connsiteY3" fmla="*/ 0 h 3541711"/>
              <a:gd name="connsiteX4" fmla="*/ 5537208 w 9050089"/>
              <a:gd name="connsiteY4" fmla="*/ 3541711 h 3541711"/>
              <a:gd name="connsiteX5" fmla="*/ 3343701 w 9050089"/>
              <a:gd name="connsiteY5" fmla="*/ 3534887 h 3541711"/>
              <a:gd name="connsiteX6" fmla="*/ 0 w 9050089"/>
              <a:gd name="connsiteY6" fmla="*/ 3541711 h 3541711"/>
              <a:gd name="connsiteX0" fmla="*/ 0 w 5706388"/>
              <a:gd name="connsiteY0" fmla="*/ 3534887 h 3541711"/>
              <a:gd name="connsiteX1" fmla="*/ 13648 w 5706388"/>
              <a:gd name="connsiteY1" fmla="*/ 122947 h 3541711"/>
              <a:gd name="connsiteX2" fmla="*/ 169180 w 5706388"/>
              <a:gd name="connsiteY2" fmla="*/ 0 h 3541711"/>
              <a:gd name="connsiteX3" fmla="*/ 5706388 w 5706388"/>
              <a:gd name="connsiteY3" fmla="*/ 0 h 3541711"/>
              <a:gd name="connsiteX4" fmla="*/ 2193507 w 5706388"/>
              <a:gd name="connsiteY4" fmla="*/ 3541711 h 3541711"/>
              <a:gd name="connsiteX5" fmla="*/ 0 w 5706388"/>
              <a:gd name="connsiteY5" fmla="*/ 3534887 h 35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06388" h="3541711">
                <a:moveTo>
                  <a:pt x="0" y="3534887"/>
                </a:moveTo>
                <a:cubicBezTo>
                  <a:pt x="4549" y="2397574"/>
                  <a:pt x="9099" y="1260260"/>
                  <a:pt x="13648" y="122947"/>
                </a:cubicBezTo>
                <a:lnTo>
                  <a:pt x="169180" y="0"/>
                </a:lnTo>
                <a:lnTo>
                  <a:pt x="5706388" y="0"/>
                </a:lnTo>
                <a:lnTo>
                  <a:pt x="2193507" y="3541711"/>
                </a:lnTo>
                <a:lnTo>
                  <a:pt x="0" y="3534887"/>
                </a:lnTo>
                <a:close/>
              </a:path>
            </a:pathLst>
          </a:custGeom>
          <a:solidFill>
            <a:srgbClr val="00AAB5">
              <a:alpha val="4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defRPr/>
            </a:pPr>
            <a:endParaRPr lang="en-US" dirty="0">
              <a:solidFill>
                <a:prstClr val="white"/>
              </a:solidFill>
            </a:endParaRPr>
          </a:p>
        </p:txBody>
      </p:sp>
      <p:sp>
        <p:nvSpPr>
          <p:cNvPr id="2" name="Title 1"/>
          <p:cNvSpPr>
            <a:spLocks noGrp="1"/>
          </p:cNvSpPr>
          <p:nvPr>
            <p:ph type="ctrTitle"/>
          </p:nvPr>
        </p:nvSpPr>
        <p:spPr>
          <a:xfrm>
            <a:off x="4890178" y="4461581"/>
            <a:ext cx="3692232" cy="1228655"/>
          </a:xfrm>
        </p:spPr>
        <p:txBody>
          <a:bodyPr tIns="0"/>
          <a:lstStyle>
            <a:lvl1pPr algn="r">
              <a:defRPr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890178" y="5766346"/>
            <a:ext cx="3692233"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10342457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6768" y="306705"/>
            <a:ext cx="7498080" cy="474345"/>
          </a:xfrm>
        </p:spPr>
        <p:txBody>
          <a:bodyPr/>
          <a:lstStyle>
            <a:lvl1pPr>
              <a:defRPr baseline="0">
                <a:solidFill>
                  <a:schemeClr val="tx1"/>
                </a:solidFill>
              </a:defRPr>
            </a:lvl1pPr>
          </a:lstStyle>
          <a:p>
            <a:r>
              <a:rPr lang="en-US" smtClean="0"/>
              <a:t>Click to edit Master title style</a:t>
            </a:r>
            <a:endParaRPr lang="en-US" dirty="0"/>
          </a:p>
        </p:txBody>
      </p:sp>
      <p:sp>
        <p:nvSpPr>
          <p:cNvPr id="5" name="Text Placeholder 8"/>
          <p:cNvSpPr>
            <a:spLocks noGrp="1"/>
          </p:cNvSpPr>
          <p:nvPr>
            <p:ph type="body" sz="quarter" idx="10"/>
          </p:nvPr>
        </p:nvSpPr>
        <p:spPr>
          <a:xfrm>
            <a:off x="274388" y="752474"/>
            <a:ext cx="7498080"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Tree>
    <p:extLst>
      <p:ext uri="{BB962C8B-B14F-4D97-AF65-F5344CB8AC3E}">
        <p14:creationId xmlns:p14="http://schemas.microsoft.com/office/powerpoint/2010/main" val="1596512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66768" y="306705"/>
            <a:ext cx="7680960" cy="474345"/>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74388" y="1381123"/>
            <a:ext cx="4114800" cy="502920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274388" y="752474"/>
            <a:ext cx="7680960"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
        <p:nvSpPr>
          <p:cNvPr id="5" name="Content Placeholder 5"/>
          <p:cNvSpPr>
            <a:spLocks noGrp="1"/>
          </p:cNvSpPr>
          <p:nvPr>
            <p:ph sz="quarter" idx="11"/>
          </p:nvPr>
        </p:nvSpPr>
        <p:spPr>
          <a:xfrm>
            <a:off x="4731585" y="1381123"/>
            <a:ext cx="4114800" cy="5029200"/>
          </a:xfrm>
        </p:spPr>
        <p:txBody>
          <a:body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4560784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6768" y="306705"/>
            <a:ext cx="7680960" cy="474345"/>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74388" y="1777919"/>
            <a:ext cx="4114800" cy="457200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274388" y="752474"/>
            <a:ext cx="7680960"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
        <p:nvSpPr>
          <p:cNvPr id="5" name="Content Placeholder 5"/>
          <p:cNvSpPr>
            <a:spLocks noGrp="1"/>
          </p:cNvSpPr>
          <p:nvPr>
            <p:ph sz="quarter" idx="11"/>
          </p:nvPr>
        </p:nvSpPr>
        <p:spPr>
          <a:xfrm>
            <a:off x="4731585" y="1777919"/>
            <a:ext cx="4114800" cy="457200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6" name="Text Placeholder 2"/>
          <p:cNvSpPr>
            <a:spLocks noGrp="1"/>
          </p:cNvSpPr>
          <p:nvPr>
            <p:ph type="body" idx="12"/>
          </p:nvPr>
        </p:nvSpPr>
        <p:spPr>
          <a:xfrm>
            <a:off x="274388" y="1287463"/>
            <a:ext cx="4114800" cy="479092"/>
          </a:xfrm>
        </p:spPr>
        <p:txBody>
          <a:bodyPr anchor="b">
            <a:noAutofit/>
          </a:bodyPr>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ext Placeholder 4"/>
          <p:cNvSpPr>
            <a:spLocks noGrp="1"/>
          </p:cNvSpPr>
          <p:nvPr>
            <p:ph type="body" sz="quarter" idx="3"/>
          </p:nvPr>
        </p:nvSpPr>
        <p:spPr>
          <a:xfrm>
            <a:off x="4731585" y="1287463"/>
            <a:ext cx="4114800" cy="479092"/>
          </a:xfrm>
        </p:spPr>
        <p:txBody>
          <a:bodyPr anchor="b">
            <a:noAutofit/>
          </a:bodyPr>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extLst>
      <p:ext uri="{BB962C8B-B14F-4D97-AF65-F5344CB8AC3E}">
        <p14:creationId xmlns:p14="http://schemas.microsoft.com/office/powerpoint/2010/main" val="642832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66768" y="306705"/>
            <a:ext cx="7680960" cy="474345"/>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370757" y="1381123"/>
            <a:ext cx="5504956" cy="502920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Text Placeholder 8"/>
          <p:cNvSpPr>
            <a:spLocks noGrp="1"/>
          </p:cNvSpPr>
          <p:nvPr>
            <p:ph type="body" sz="quarter" idx="10"/>
          </p:nvPr>
        </p:nvSpPr>
        <p:spPr>
          <a:xfrm>
            <a:off x="274388" y="752474"/>
            <a:ext cx="7680960" cy="285750"/>
          </a:xfrm>
        </p:spPr>
        <p:txBody>
          <a:bodyPr tIns="0" bIns="0">
            <a:noAutofit/>
          </a:bodyPr>
          <a:lstStyle>
            <a:lvl1pPr marL="0" indent="0" algn="l" defTabSz="914400" rtl="0" eaLnBrk="1" latinLnBrk="0" hangingPunct="1">
              <a:spcBef>
                <a:spcPct val="0"/>
              </a:spcBef>
              <a:buNone/>
              <a:defRPr lang="en-US" sz="1800" strike="noStrike" kern="1200" cap="all" baseline="0" dirty="0" smtClean="0">
                <a:solidFill>
                  <a:schemeClr val="tx1"/>
                </a:solidFill>
                <a:latin typeface="Calibri"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smtClean="0"/>
              <a:t>Click to edit Master text styles</a:t>
            </a:r>
          </a:p>
        </p:txBody>
      </p:sp>
      <p:sp>
        <p:nvSpPr>
          <p:cNvPr id="5" name="Text Placeholder 3"/>
          <p:cNvSpPr>
            <a:spLocks noGrp="1"/>
          </p:cNvSpPr>
          <p:nvPr>
            <p:ph type="body" sz="half" idx="2"/>
          </p:nvPr>
        </p:nvSpPr>
        <p:spPr>
          <a:xfrm>
            <a:off x="274388" y="1381123"/>
            <a:ext cx="2873879" cy="50292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3916824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394576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name="Section 01">
    <p:spTree>
      <p:nvGrpSpPr>
        <p:cNvPr id="1" name=""/>
        <p:cNvGrpSpPr/>
        <p:nvPr/>
      </p:nvGrpSpPr>
      <p:grpSpPr>
        <a:xfrm>
          <a:off x="0" y="0"/>
          <a:ext cx="0" cy="0"/>
          <a:chOff x="0" y="0"/>
          <a:chExt cx="0" cy="0"/>
        </a:xfrm>
      </p:grpSpPr>
      <p:sp>
        <p:nvSpPr>
          <p:cNvPr id="3" name="Parallelogram 9"/>
          <p:cNvSpPr/>
          <p:nvPr/>
        </p:nvSpPr>
        <p:spPr>
          <a:xfrm>
            <a:off x="-3175" y="2271713"/>
            <a:ext cx="9144000" cy="4586287"/>
          </a:xfrm>
          <a:custGeom>
            <a:avLst/>
            <a:gdLst>
              <a:gd name="connsiteX0" fmla="*/ 0 w 14206328"/>
              <a:gd name="connsiteY0" fmla="*/ 4585648 h 4585648"/>
              <a:gd name="connsiteX1" fmla="*/ 4548321 w 14206328"/>
              <a:gd name="connsiteY1" fmla="*/ 0 h 4585648"/>
              <a:gd name="connsiteX2" fmla="*/ 14206328 w 14206328"/>
              <a:gd name="connsiteY2" fmla="*/ 0 h 4585648"/>
              <a:gd name="connsiteX3" fmla="*/ 9658007 w 14206328"/>
              <a:gd name="connsiteY3" fmla="*/ 4585648 h 4585648"/>
              <a:gd name="connsiteX4" fmla="*/ 0 w 14206328"/>
              <a:gd name="connsiteY4"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9658007 w 14206328"/>
              <a:gd name="connsiteY4" fmla="*/ 4585648 h 4585648"/>
              <a:gd name="connsiteX5" fmla="*/ 0 w 14206328"/>
              <a:gd name="connsiteY5"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13525626 w 14206328"/>
              <a:gd name="connsiteY4" fmla="*/ 682668 h 4585648"/>
              <a:gd name="connsiteX5" fmla="*/ 9658007 w 14206328"/>
              <a:gd name="connsiteY5" fmla="*/ 4585648 h 4585648"/>
              <a:gd name="connsiteX6" fmla="*/ 0 w 14206328"/>
              <a:gd name="connsiteY6" fmla="*/ 4585648 h 4585648"/>
              <a:gd name="connsiteX0" fmla="*/ 0 w 13525626"/>
              <a:gd name="connsiteY0" fmla="*/ 4585648 h 4585648"/>
              <a:gd name="connsiteX1" fmla="*/ 4548321 w 13525626"/>
              <a:gd name="connsiteY1" fmla="*/ 0 h 4585648"/>
              <a:gd name="connsiteX2" fmla="*/ 13525626 w 13525626"/>
              <a:gd name="connsiteY2" fmla="*/ 0 h 4585648"/>
              <a:gd name="connsiteX3" fmla="*/ 13525626 w 13525626"/>
              <a:gd name="connsiteY3" fmla="*/ 682668 h 4585648"/>
              <a:gd name="connsiteX4" fmla="*/ 9658007 w 13525626"/>
              <a:gd name="connsiteY4" fmla="*/ 4585648 h 4585648"/>
              <a:gd name="connsiteX5" fmla="*/ 0 w 13525626"/>
              <a:gd name="connsiteY5"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0 w 13525626"/>
              <a:gd name="connsiteY6"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1340933 w 13525626"/>
              <a:gd name="connsiteY6" fmla="*/ 4582580 h 4585648"/>
              <a:gd name="connsiteX7" fmla="*/ 0 w 13525626"/>
              <a:gd name="connsiteY7" fmla="*/ 4585648 h 4585648"/>
              <a:gd name="connsiteX0" fmla="*/ 3068 w 12187761"/>
              <a:gd name="connsiteY0" fmla="*/ 4582580 h 4585648"/>
              <a:gd name="connsiteX1" fmla="*/ 0 w 12187761"/>
              <a:gd name="connsiteY1" fmla="*/ 3235527 h 4585648"/>
              <a:gd name="connsiteX2" fmla="*/ 3210456 w 12187761"/>
              <a:gd name="connsiteY2" fmla="*/ 0 h 4585648"/>
              <a:gd name="connsiteX3" fmla="*/ 12187761 w 12187761"/>
              <a:gd name="connsiteY3" fmla="*/ 0 h 4585648"/>
              <a:gd name="connsiteX4" fmla="*/ 12187761 w 12187761"/>
              <a:gd name="connsiteY4" fmla="*/ 682668 h 4585648"/>
              <a:gd name="connsiteX5" fmla="*/ 8320142 w 12187761"/>
              <a:gd name="connsiteY5" fmla="*/ 4585648 h 4585648"/>
              <a:gd name="connsiteX6" fmla="*/ 3068 w 12187761"/>
              <a:gd name="connsiteY6" fmla="*/ 4582580 h 458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7761" h="4585648">
                <a:moveTo>
                  <a:pt x="3068" y="4582580"/>
                </a:moveTo>
                <a:cubicBezTo>
                  <a:pt x="2045" y="4133562"/>
                  <a:pt x="1023" y="3684545"/>
                  <a:pt x="0" y="3235527"/>
                </a:cubicBezTo>
                <a:lnTo>
                  <a:pt x="3210456" y="0"/>
                </a:lnTo>
                <a:lnTo>
                  <a:pt x="12187761" y="0"/>
                </a:lnTo>
                <a:lnTo>
                  <a:pt x="12187761" y="682668"/>
                </a:lnTo>
                <a:lnTo>
                  <a:pt x="8320142" y="4585648"/>
                </a:lnTo>
                <a:lnTo>
                  <a:pt x="3068" y="4582580"/>
                </a:ln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endParaRPr>
          </a:p>
        </p:txBody>
      </p:sp>
      <p:sp>
        <p:nvSpPr>
          <p:cNvPr id="4" name="Parallelogram 3"/>
          <p:cNvSpPr/>
          <p:nvPr/>
        </p:nvSpPr>
        <p:spPr>
          <a:xfrm flipH="1">
            <a:off x="303213" y="744538"/>
            <a:ext cx="4957762" cy="1731962"/>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endParaRPr>
          </a:p>
        </p:txBody>
      </p:sp>
      <p:sp>
        <p:nvSpPr>
          <p:cNvPr id="5" name="Parallelogram 4"/>
          <p:cNvSpPr/>
          <p:nvPr/>
        </p:nvSpPr>
        <p:spPr>
          <a:xfrm flipH="1">
            <a:off x="4686300" y="1425575"/>
            <a:ext cx="1155700" cy="682625"/>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endParaRPr>
          </a:p>
        </p:txBody>
      </p:sp>
      <p:sp>
        <p:nvSpPr>
          <p:cNvPr id="6" name="Parallelogram 9"/>
          <p:cNvSpPr/>
          <p:nvPr/>
        </p:nvSpPr>
        <p:spPr>
          <a:xfrm>
            <a:off x="-3175" y="2271713"/>
            <a:ext cx="9144000" cy="4586287"/>
          </a:xfrm>
          <a:custGeom>
            <a:avLst/>
            <a:gdLst>
              <a:gd name="connsiteX0" fmla="*/ 0 w 14206328"/>
              <a:gd name="connsiteY0" fmla="*/ 4585648 h 4585648"/>
              <a:gd name="connsiteX1" fmla="*/ 4548321 w 14206328"/>
              <a:gd name="connsiteY1" fmla="*/ 0 h 4585648"/>
              <a:gd name="connsiteX2" fmla="*/ 14206328 w 14206328"/>
              <a:gd name="connsiteY2" fmla="*/ 0 h 4585648"/>
              <a:gd name="connsiteX3" fmla="*/ 9658007 w 14206328"/>
              <a:gd name="connsiteY3" fmla="*/ 4585648 h 4585648"/>
              <a:gd name="connsiteX4" fmla="*/ 0 w 14206328"/>
              <a:gd name="connsiteY4"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9658007 w 14206328"/>
              <a:gd name="connsiteY4" fmla="*/ 4585648 h 4585648"/>
              <a:gd name="connsiteX5" fmla="*/ 0 w 14206328"/>
              <a:gd name="connsiteY5" fmla="*/ 4585648 h 4585648"/>
              <a:gd name="connsiteX0" fmla="*/ 0 w 14206328"/>
              <a:gd name="connsiteY0" fmla="*/ 4585648 h 4585648"/>
              <a:gd name="connsiteX1" fmla="*/ 4548321 w 14206328"/>
              <a:gd name="connsiteY1" fmla="*/ 0 h 4585648"/>
              <a:gd name="connsiteX2" fmla="*/ 13525626 w 14206328"/>
              <a:gd name="connsiteY2" fmla="*/ 0 h 4585648"/>
              <a:gd name="connsiteX3" fmla="*/ 14206328 w 14206328"/>
              <a:gd name="connsiteY3" fmla="*/ 0 h 4585648"/>
              <a:gd name="connsiteX4" fmla="*/ 13525626 w 14206328"/>
              <a:gd name="connsiteY4" fmla="*/ 682668 h 4585648"/>
              <a:gd name="connsiteX5" fmla="*/ 9658007 w 14206328"/>
              <a:gd name="connsiteY5" fmla="*/ 4585648 h 4585648"/>
              <a:gd name="connsiteX6" fmla="*/ 0 w 14206328"/>
              <a:gd name="connsiteY6" fmla="*/ 4585648 h 4585648"/>
              <a:gd name="connsiteX0" fmla="*/ 0 w 13525626"/>
              <a:gd name="connsiteY0" fmla="*/ 4585648 h 4585648"/>
              <a:gd name="connsiteX1" fmla="*/ 4548321 w 13525626"/>
              <a:gd name="connsiteY1" fmla="*/ 0 h 4585648"/>
              <a:gd name="connsiteX2" fmla="*/ 13525626 w 13525626"/>
              <a:gd name="connsiteY2" fmla="*/ 0 h 4585648"/>
              <a:gd name="connsiteX3" fmla="*/ 13525626 w 13525626"/>
              <a:gd name="connsiteY3" fmla="*/ 682668 h 4585648"/>
              <a:gd name="connsiteX4" fmla="*/ 9658007 w 13525626"/>
              <a:gd name="connsiteY4" fmla="*/ 4585648 h 4585648"/>
              <a:gd name="connsiteX5" fmla="*/ 0 w 13525626"/>
              <a:gd name="connsiteY5"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0 w 13525626"/>
              <a:gd name="connsiteY6" fmla="*/ 4585648 h 4585648"/>
              <a:gd name="connsiteX0" fmla="*/ 0 w 13525626"/>
              <a:gd name="connsiteY0" fmla="*/ 4585648 h 4585648"/>
              <a:gd name="connsiteX1" fmla="*/ 1337865 w 13525626"/>
              <a:gd name="connsiteY1" fmla="*/ 3235527 h 4585648"/>
              <a:gd name="connsiteX2" fmla="*/ 4548321 w 13525626"/>
              <a:gd name="connsiteY2" fmla="*/ 0 h 4585648"/>
              <a:gd name="connsiteX3" fmla="*/ 13525626 w 13525626"/>
              <a:gd name="connsiteY3" fmla="*/ 0 h 4585648"/>
              <a:gd name="connsiteX4" fmla="*/ 13525626 w 13525626"/>
              <a:gd name="connsiteY4" fmla="*/ 682668 h 4585648"/>
              <a:gd name="connsiteX5" fmla="*/ 9658007 w 13525626"/>
              <a:gd name="connsiteY5" fmla="*/ 4585648 h 4585648"/>
              <a:gd name="connsiteX6" fmla="*/ 1340933 w 13525626"/>
              <a:gd name="connsiteY6" fmla="*/ 4582580 h 4585648"/>
              <a:gd name="connsiteX7" fmla="*/ 0 w 13525626"/>
              <a:gd name="connsiteY7" fmla="*/ 4585648 h 4585648"/>
              <a:gd name="connsiteX0" fmla="*/ 3068 w 12187761"/>
              <a:gd name="connsiteY0" fmla="*/ 4582580 h 4585648"/>
              <a:gd name="connsiteX1" fmla="*/ 0 w 12187761"/>
              <a:gd name="connsiteY1" fmla="*/ 3235527 h 4585648"/>
              <a:gd name="connsiteX2" fmla="*/ 3210456 w 12187761"/>
              <a:gd name="connsiteY2" fmla="*/ 0 h 4585648"/>
              <a:gd name="connsiteX3" fmla="*/ 12187761 w 12187761"/>
              <a:gd name="connsiteY3" fmla="*/ 0 h 4585648"/>
              <a:gd name="connsiteX4" fmla="*/ 12187761 w 12187761"/>
              <a:gd name="connsiteY4" fmla="*/ 682668 h 4585648"/>
              <a:gd name="connsiteX5" fmla="*/ 8320142 w 12187761"/>
              <a:gd name="connsiteY5" fmla="*/ 4585648 h 4585648"/>
              <a:gd name="connsiteX6" fmla="*/ 3068 w 12187761"/>
              <a:gd name="connsiteY6" fmla="*/ 4582580 h 458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7761" h="4585648">
                <a:moveTo>
                  <a:pt x="3068" y="4582580"/>
                </a:moveTo>
                <a:cubicBezTo>
                  <a:pt x="2045" y="4133562"/>
                  <a:pt x="1023" y="3684545"/>
                  <a:pt x="0" y="3235527"/>
                </a:cubicBezTo>
                <a:lnTo>
                  <a:pt x="3210456" y="0"/>
                </a:lnTo>
                <a:lnTo>
                  <a:pt x="12187761" y="0"/>
                </a:lnTo>
                <a:lnTo>
                  <a:pt x="12187761" y="682668"/>
                </a:lnTo>
                <a:lnTo>
                  <a:pt x="8320142" y="4585648"/>
                </a:lnTo>
                <a:lnTo>
                  <a:pt x="3068" y="4582580"/>
                </a:lnTo>
                <a:close/>
              </a:path>
            </a:pathLst>
          </a:custGeom>
          <a:solidFill>
            <a:schemeClr val="accent5">
              <a:alpha val="49804"/>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endParaRPr>
          </a:p>
        </p:txBody>
      </p:sp>
      <p:sp>
        <p:nvSpPr>
          <p:cNvPr id="7" name="Right Triangle 6"/>
          <p:cNvSpPr/>
          <p:nvPr/>
        </p:nvSpPr>
        <p:spPr>
          <a:xfrm flipH="1">
            <a:off x="5913438" y="5200650"/>
            <a:ext cx="152400" cy="204788"/>
          </a:xfrm>
          <a:prstGeom prst="rtTriangle">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endParaRPr>
          </a:p>
        </p:txBody>
      </p:sp>
      <p:pic>
        <p:nvPicPr>
          <p:cNvPr id="8" name="Picture 14"/>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799388" y="344488"/>
            <a:ext cx="1201737"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itle 1"/>
          <p:cNvSpPr>
            <a:spLocks noGrp="1"/>
          </p:cNvSpPr>
          <p:nvPr>
            <p:ph type="ctrTitle"/>
          </p:nvPr>
        </p:nvSpPr>
        <p:spPr>
          <a:xfrm>
            <a:off x="1984725" y="3776392"/>
            <a:ext cx="3851859" cy="1841409"/>
          </a:xfrm>
        </p:spPr>
        <p:txBody>
          <a:bodyPr tIns="0"/>
          <a:lstStyle>
            <a:lvl1pPr algn="r">
              <a:defRPr sz="6600" b="0" cap="none" baseline="0">
                <a:solidFill>
                  <a:srgbClr val="FFFFFF"/>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525858706"/>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AMD logo">
    <p:spTree>
      <p:nvGrpSpPr>
        <p:cNvPr id="1" name=""/>
        <p:cNvGrpSpPr/>
        <p:nvPr/>
      </p:nvGrpSpPr>
      <p:grpSpPr>
        <a:xfrm>
          <a:off x="0" y="0"/>
          <a:ext cx="0" cy="0"/>
          <a:chOff x="0" y="0"/>
          <a:chExt cx="0" cy="0"/>
        </a:xfrm>
      </p:grpSpPr>
      <p:pic>
        <p:nvPicPr>
          <p:cNvPr id="2" name="Picture 1" descr="AMD_P_Blk.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613" y="1908062"/>
            <a:ext cx="7891886" cy="3040317"/>
          </a:xfrm>
          <a:prstGeom prst="rect">
            <a:avLst/>
          </a:prstGeom>
        </p:spPr>
      </p:pic>
    </p:spTree>
    <p:extLst>
      <p:ext uri="{BB962C8B-B14F-4D97-AF65-F5344CB8AC3E}">
        <p14:creationId xmlns:p14="http://schemas.microsoft.com/office/powerpoint/2010/main" val="1186625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Cover Image 1">
    <p:spTree>
      <p:nvGrpSpPr>
        <p:cNvPr id="1" name=""/>
        <p:cNvGrpSpPr/>
        <p:nvPr/>
      </p:nvGrpSpPr>
      <p:grpSpPr>
        <a:xfrm>
          <a:off x="0" y="0"/>
          <a:ext cx="0" cy="0"/>
          <a:chOff x="0" y="0"/>
          <a:chExt cx="0" cy="0"/>
        </a:xfrm>
      </p:grpSpPr>
      <p:sp>
        <p:nvSpPr>
          <p:cNvPr id="2" name="Title 1"/>
          <p:cNvSpPr>
            <a:spLocks noGrp="1"/>
          </p:cNvSpPr>
          <p:nvPr>
            <p:ph type="ctrTitle"/>
          </p:nvPr>
        </p:nvSpPr>
        <p:spPr>
          <a:xfrm>
            <a:off x="5423262" y="4870941"/>
            <a:ext cx="3159147" cy="822960"/>
          </a:xfrm>
        </p:spPr>
        <p:txBody>
          <a:bodyPr tIns="0" bIns="0" anchor="b"/>
          <a:lstStyle>
            <a:lvl1pPr algn="r">
              <a:defRPr b="1" cap="all" baseline="0">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4707861" y="5762394"/>
            <a:ext cx="3874550" cy="640080"/>
          </a:xfrm>
        </p:spPr>
        <p:txBody>
          <a:bodyPr tIns="0" bIns="0">
            <a:noAutofit/>
          </a:bodyPr>
          <a:lstStyle>
            <a:lvl1pPr marL="0" indent="0" algn="r">
              <a:spcBef>
                <a:spcPts val="0"/>
              </a:spcBef>
              <a:spcAft>
                <a:spcPts val="0"/>
              </a:spcAft>
              <a:buNone/>
              <a:defRPr sz="1800" cap="all"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Right Triangle 14"/>
          <p:cNvSpPr/>
          <p:nvPr userDrawn="1"/>
        </p:nvSpPr>
        <p:spPr>
          <a:xfrm flipH="1">
            <a:off x="8662340" y="5421767"/>
            <a:ext cx="204787" cy="204787"/>
          </a:xfrm>
          <a:prstGeom prst="rtTriangl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sp>
        <p:nvSpPr>
          <p:cNvPr id="10" name="Parallelogram 9"/>
          <p:cNvSpPr/>
          <p:nvPr userDrawn="1"/>
        </p:nvSpPr>
        <p:spPr>
          <a:xfrm>
            <a:off x="-1714530" y="3546929"/>
            <a:ext cx="8445530" cy="3311071"/>
          </a:xfrm>
          <a:prstGeom prst="parallelogram">
            <a:avLst>
              <a:gd name="adj" fmla="val 99186"/>
            </a:avLst>
          </a:prstGeom>
          <a:solidFill>
            <a:srgbClr val="00AAB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16" name="Parallelogram 15"/>
          <p:cNvSpPr/>
          <p:nvPr userDrawn="1"/>
        </p:nvSpPr>
        <p:spPr>
          <a:xfrm>
            <a:off x="5760357" y="2884715"/>
            <a:ext cx="970643" cy="464700"/>
          </a:xfrm>
          <a:prstGeom prst="parallelogram">
            <a:avLst>
              <a:gd name="adj" fmla="val 97752"/>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6784250" y="345027"/>
            <a:ext cx="2256775" cy="882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463910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theme" Target="../theme/theme4.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6768" y="306705"/>
            <a:ext cx="7498080" cy="474345"/>
          </a:xfrm>
          <a:prstGeom prst="rect">
            <a:avLst/>
          </a:prstGeom>
        </p:spPr>
        <p:txBody>
          <a:bodyPr vert="horz" lIns="0" tIns="45720" rIns="0" bIns="0" rtlCol="0" anchor="b"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74388" y="1381125"/>
            <a:ext cx="8595360" cy="4937760"/>
          </a:xfrm>
          <a:prstGeom prst="rect">
            <a:avLst/>
          </a:prstGeom>
        </p:spPr>
        <p:txBody>
          <a:bodyPr vert="horz" lIns="0" tIns="45720" rIns="0" bIns="4572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8" name="TextBox 7"/>
          <p:cNvSpPr txBox="1"/>
          <p:nvPr/>
        </p:nvSpPr>
        <p:spPr>
          <a:xfrm>
            <a:off x="115514" y="6561383"/>
            <a:ext cx="150682" cy="236748"/>
          </a:xfrm>
          <a:prstGeom prst="rect">
            <a:avLst/>
          </a:prstGeom>
          <a:noFill/>
        </p:spPr>
        <p:txBody>
          <a:bodyPr wrap="none" lIns="0" tIns="41029" rIns="0" bIns="41029" rtlCol="0" anchor="ctr">
            <a:spAutoFit/>
          </a:bodyPr>
          <a:lstStyle/>
          <a:p>
            <a:pPr algn="r"/>
            <a:fld id="{B50A2252-0B00-49D0-9A28-2F5CCECF09D1}" type="slidenum">
              <a:rPr lang="en-US" sz="1000" b="0" cap="all" smtClean="0">
                <a:solidFill>
                  <a:schemeClr val="tx1"/>
                </a:solidFill>
                <a:latin typeface="Calibri" pitchFamily="34" charset="0"/>
                <a:cs typeface="Arial" pitchFamily="34" charset="0"/>
              </a:rPr>
              <a:pPr algn="r"/>
              <a:t>‹#›</a:t>
            </a:fld>
            <a:endParaRPr lang="en-US" sz="1000" b="0" cap="all" dirty="0" smtClean="0">
              <a:solidFill>
                <a:schemeClr val="tx1"/>
              </a:solidFill>
              <a:latin typeface="Calibri" pitchFamily="34" charset="0"/>
              <a:cs typeface="Arial" pitchFamily="34" charset="0"/>
            </a:endParaRPr>
          </a:p>
        </p:txBody>
      </p:sp>
      <p:sp>
        <p:nvSpPr>
          <p:cNvPr id="9" name="TextBox 8"/>
          <p:cNvSpPr txBox="1"/>
          <p:nvPr/>
        </p:nvSpPr>
        <p:spPr>
          <a:xfrm>
            <a:off x="332357" y="6561383"/>
            <a:ext cx="5939126" cy="236748"/>
          </a:xfrm>
          <a:prstGeom prst="rect">
            <a:avLst/>
          </a:prstGeom>
          <a:noFill/>
        </p:spPr>
        <p:txBody>
          <a:bodyPr wrap="none" lIns="0" tIns="41029" rIns="0" bIns="41029" rtlCol="0" anchor="ctr">
            <a:spAutoFit/>
          </a:bodyPr>
          <a:lstStyle/>
          <a:p>
            <a:pPr algn="l"/>
            <a:r>
              <a:rPr lang="en-US" sz="1000" b="0" cap="all" dirty="0" smtClean="0">
                <a:solidFill>
                  <a:schemeClr val="tx1"/>
                </a:solidFill>
                <a:latin typeface="Calibri" pitchFamily="34" charset="0"/>
                <a:cs typeface="Arial" pitchFamily="34" charset="0"/>
              </a:rPr>
              <a:t>|   Measuring</a:t>
            </a:r>
            <a:r>
              <a:rPr lang="en-US" sz="1000" b="0" cap="all" baseline="0" dirty="0" smtClean="0">
                <a:solidFill>
                  <a:schemeClr val="tx1"/>
                </a:solidFill>
                <a:latin typeface="Calibri" pitchFamily="34" charset="0"/>
                <a:cs typeface="Arial" pitchFamily="34" charset="0"/>
              </a:rPr>
              <a:t> and modeling on-chip interconnect power on real hardware </a:t>
            </a:r>
            <a:r>
              <a:rPr lang="en-US" sz="1000" b="0" cap="all" dirty="0" smtClean="0">
                <a:solidFill>
                  <a:schemeClr val="tx1"/>
                </a:solidFill>
                <a:latin typeface="Calibri" pitchFamily="34" charset="0"/>
                <a:cs typeface="Arial" pitchFamily="34" charset="0"/>
              </a:rPr>
              <a:t>|   September 26, 2016   </a:t>
            </a:r>
          </a:p>
        </p:txBody>
      </p:sp>
      <p:pic>
        <p:nvPicPr>
          <p:cNvPr id="4" name="Picture 3" descr="AMD_E_Blk_RGB.png"/>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7913688" y="457200"/>
            <a:ext cx="1023568" cy="245607"/>
          </a:xfrm>
          <a:prstGeom prst="rect">
            <a:avLst/>
          </a:prstGeom>
        </p:spPr>
      </p:pic>
      <p:pic>
        <p:nvPicPr>
          <p:cNvPr id="5" name="Picture 4"/>
          <p:cNvPicPr>
            <a:picLocks noChangeAspect="1"/>
          </p:cNvPicPr>
          <p:nvPr userDrawn="1"/>
        </p:nvPicPr>
        <p:blipFill>
          <a:blip r:embed="rId10"/>
          <a:stretch>
            <a:fillRect/>
          </a:stretch>
        </p:blipFill>
        <p:spPr>
          <a:xfrm>
            <a:off x="6346534" y="6451237"/>
            <a:ext cx="1009166" cy="259500"/>
          </a:xfrm>
          <a:prstGeom prst="rect">
            <a:avLst/>
          </a:prstGeom>
        </p:spPr>
      </p:pic>
      <p:pic>
        <p:nvPicPr>
          <p:cNvPr id="6" name="Picture 5"/>
          <p:cNvPicPr>
            <a:picLocks noChangeAspect="1"/>
          </p:cNvPicPr>
          <p:nvPr userDrawn="1"/>
        </p:nvPicPr>
        <p:blipFill>
          <a:blip r:embed="rId11"/>
          <a:stretch>
            <a:fillRect/>
          </a:stretch>
        </p:blipFill>
        <p:spPr>
          <a:xfrm>
            <a:off x="7504540" y="6445086"/>
            <a:ext cx="956060" cy="311420"/>
          </a:xfrm>
          <a:prstGeom prst="rect">
            <a:avLst/>
          </a:prstGeom>
        </p:spPr>
      </p:pic>
    </p:spTree>
    <p:extLst>
      <p:ext uri="{BB962C8B-B14F-4D97-AF65-F5344CB8AC3E}">
        <p14:creationId xmlns:p14="http://schemas.microsoft.com/office/powerpoint/2010/main" val="393428253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715" r:id="rId7"/>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l" defTabSz="914400" rtl="0" eaLnBrk="1" latinLnBrk="0" hangingPunct="1">
        <a:spcBef>
          <a:spcPct val="0"/>
        </a:spcBef>
        <a:buNone/>
        <a:defRPr sz="2600" strike="noStrike" kern="1200" cap="small" baseline="0">
          <a:solidFill>
            <a:schemeClr val="tx1"/>
          </a:solidFill>
          <a:latin typeface="Calibri" pitchFamily="34" charset="0"/>
          <a:ea typeface="+mj-ea"/>
          <a:cs typeface="+mj-cs"/>
        </a:defRPr>
      </a:lvl1pPr>
    </p:titleStyle>
    <p:bodyStyle>
      <a:lvl1pPr marL="342900" indent="-342900" algn="l" defTabSz="914400" rtl="0" eaLnBrk="1" latinLnBrk="0" hangingPunct="1">
        <a:spcBef>
          <a:spcPts val="800"/>
        </a:spcBef>
        <a:spcAft>
          <a:spcPts val="0"/>
        </a:spcAft>
        <a:buClr>
          <a:schemeClr val="tx1"/>
        </a:buClr>
        <a:buFont typeface="Wingdings 3" pitchFamily="18" charset="2"/>
        <a:buChar char=""/>
        <a:defRPr sz="2000" kern="1200">
          <a:solidFill>
            <a:schemeClr val="tx1"/>
          </a:solidFill>
          <a:latin typeface="Calibri" pitchFamily="34" charset="0"/>
          <a:ea typeface="+mn-ea"/>
          <a:cs typeface="+mn-cs"/>
        </a:defRPr>
      </a:lvl1pPr>
      <a:lvl2pPr marL="548640" indent="-180975" algn="l" defTabSz="914400" rtl="0" eaLnBrk="1" latinLnBrk="0" hangingPunct="1">
        <a:spcBef>
          <a:spcPts val="300"/>
        </a:spcBef>
        <a:spcAft>
          <a:spcPts val="0"/>
        </a:spcAft>
        <a:buClr>
          <a:schemeClr val="tx1"/>
        </a:buClr>
        <a:buFont typeface="Calibri" pitchFamily="34" charset="0"/>
        <a:buChar char="‒"/>
        <a:defRPr sz="1800" kern="1200">
          <a:solidFill>
            <a:schemeClr val="tx1"/>
          </a:solidFill>
          <a:latin typeface="Calibri" pitchFamily="34" charset="0"/>
          <a:ea typeface="+mn-ea"/>
          <a:cs typeface="+mn-cs"/>
        </a:defRPr>
      </a:lvl2pPr>
      <a:lvl3pPr marL="914400" indent="-168275" algn="l" defTabSz="914400" rtl="0" eaLnBrk="1" latinLnBrk="0" hangingPunct="1">
        <a:spcBef>
          <a:spcPts val="300"/>
        </a:spcBef>
        <a:spcAft>
          <a:spcPts val="0"/>
        </a:spcAft>
        <a:buClr>
          <a:schemeClr val="tx1"/>
        </a:buClr>
        <a:buFont typeface="Calibri" pitchFamily="34" charset="0"/>
        <a:buChar char="‒"/>
        <a:defRPr sz="1600" kern="1200">
          <a:solidFill>
            <a:schemeClr val="tx1"/>
          </a:solidFill>
          <a:latin typeface="Calibri" pitchFamily="34" charset="0"/>
          <a:ea typeface="+mn-ea"/>
          <a:cs typeface="+mn-cs"/>
        </a:defRPr>
      </a:lvl3pPr>
      <a:lvl4pPr marL="1371600" indent="-182880" algn="l" defTabSz="914400" rtl="0" eaLnBrk="1" latinLnBrk="0" hangingPunct="1">
        <a:spcBef>
          <a:spcPts val="300"/>
        </a:spcBef>
        <a:buClr>
          <a:schemeClr val="tx1"/>
        </a:buClr>
        <a:buFont typeface="Calibri" pitchFamily="34" charset="0"/>
        <a:buChar char="‒"/>
        <a:defRPr sz="1200" kern="1200">
          <a:solidFill>
            <a:schemeClr val="tx1"/>
          </a:solidFill>
          <a:latin typeface="Calibri" pitchFamily="34" charset="0"/>
          <a:ea typeface="+mn-ea"/>
          <a:cs typeface="+mn-cs"/>
        </a:defRPr>
      </a:lvl4pPr>
      <a:lvl5pPr marL="1645920" indent="-164592" algn="l" defTabSz="914400" rtl="0" eaLnBrk="1" latinLnBrk="0" hangingPunct="1">
        <a:spcBef>
          <a:spcPts val="300"/>
        </a:spcBef>
        <a:buClr>
          <a:schemeClr val="tx1"/>
        </a:buClr>
        <a:buFont typeface="Calibri" pitchFamily="34" charset="0"/>
        <a:buChar char="‒"/>
        <a:defRPr sz="1200" kern="1200">
          <a:solidFill>
            <a:schemeClr val="tx1"/>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6768" y="306705"/>
            <a:ext cx="7498080" cy="474345"/>
          </a:xfrm>
          <a:prstGeom prst="rect">
            <a:avLst/>
          </a:prstGeom>
        </p:spPr>
        <p:txBody>
          <a:bodyPr vert="horz" lIns="0" tIns="45720" rIns="0" bIns="0" rtlCol="0" anchor="b"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74388" y="1381125"/>
            <a:ext cx="8595360" cy="4937760"/>
          </a:xfrm>
          <a:prstGeom prst="rect">
            <a:avLst/>
          </a:prstGeom>
        </p:spPr>
        <p:txBody>
          <a:bodyPr vert="horz" lIns="0" tIns="45720" rIns="0" bIns="4572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8" name="TextBox 7"/>
          <p:cNvSpPr txBox="1"/>
          <p:nvPr/>
        </p:nvSpPr>
        <p:spPr>
          <a:xfrm>
            <a:off x="115514" y="6561383"/>
            <a:ext cx="150682" cy="236748"/>
          </a:xfrm>
          <a:prstGeom prst="rect">
            <a:avLst/>
          </a:prstGeom>
          <a:noFill/>
        </p:spPr>
        <p:txBody>
          <a:bodyPr wrap="none" lIns="0" tIns="41029" rIns="0" bIns="41029" rtlCol="0" anchor="ctr">
            <a:spAutoFit/>
          </a:bodyPr>
          <a:lstStyle/>
          <a:p>
            <a:pPr algn="r"/>
            <a:fld id="{B50A2252-0B00-49D0-9A28-2F5CCECF09D1}" type="slidenum">
              <a:rPr lang="en-US" sz="1000" b="0" cap="all" smtClean="0">
                <a:solidFill>
                  <a:schemeClr val="tx1"/>
                </a:solidFill>
                <a:latin typeface="Calibri" pitchFamily="34" charset="0"/>
                <a:cs typeface="Arial" pitchFamily="34" charset="0"/>
              </a:rPr>
              <a:pPr algn="r"/>
              <a:t>‹#›</a:t>
            </a:fld>
            <a:endParaRPr lang="en-US" sz="1000" b="0" cap="all" dirty="0" smtClean="0">
              <a:solidFill>
                <a:schemeClr val="tx1"/>
              </a:solidFill>
              <a:latin typeface="Calibri" pitchFamily="34" charset="0"/>
              <a:cs typeface="Arial" pitchFamily="34" charset="0"/>
            </a:endParaRPr>
          </a:p>
        </p:txBody>
      </p:sp>
      <p:sp>
        <p:nvSpPr>
          <p:cNvPr id="9" name="TextBox 8"/>
          <p:cNvSpPr txBox="1"/>
          <p:nvPr/>
        </p:nvSpPr>
        <p:spPr>
          <a:xfrm>
            <a:off x="332357" y="6561383"/>
            <a:ext cx="3215624" cy="236748"/>
          </a:xfrm>
          <a:prstGeom prst="rect">
            <a:avLst/>
          </a:prstGeom>
          <a:noFill/>
        </p:spPr>
        <p:txBody>
          <a:bodyPr wrap="none" lIns="0" tIns="41029" rIns="0" bIns="41029" rtlCol="0" anchor="ctr">
            <a:spAutoFit/>
          </a:bodyPr>
          <a:lstStyle/>
          <a:p>
            <a:pPr algn="l"/>
            <a:r>
              <a:rPr lang="en-US" sz="1000" b="0" cap="all" dirty="0" smtClean="0">
                <a:solidFill>
                  <a:schemeClr val="tx1"/>
                </a:solidFill>
                <a:latin typeface="Calibri" pitchFamily="34" charset="0"/>
                <a:cs typeface="Arial" pitchFamily="34" charset="0"/>
              </a:rPr>
              <a:t>|   PRESENTATION TITL</a:t>
            </a:r>
            <a:r>
              <a:rPr lang="en-US" sz="1000" b="0" cap="all" baseline="0" dirty="0" smtClean="0">
                <a:solidFill>
                  <a:schemeClr val="tx1"/>
                </a:solidFill>
                <a:latin typeface="Calibri" pitchFamily="34" charset="0"/>
                <a:cs typeface="Arial" pitchFamily="34" charset="0"/>
              </a:rPr>
              <a:t>E   </a:t>
            </a:r>
            <a:r>
              <a:rPr lang="en-US" sz="1000" b="0" cap="all" dirty="0" smtClean="0">
                <a:solidFill>
                  <a:schemeClr val="tx1"/>
                </a:solidFill>
                <a:latin typeface="Calibri" pitchFamily="34" charset="0"/>
                <a:cs typeface="Arial" pitchFamily="34" charset="0"/>
              </a:rPr>
              <a:t>|   </a:t>
            </a:r>
            <a:fld id="{F9649FD6-C0F2-4A33-9D42-84E368792D73}" type="datetime4">
              <a:rPr lang="en-US" sz="1000" b="0" cap="all" smtClean="0">
                <a:solidFill>
                  <a:schemeClr val="tx1"/>
                </a:solidFill>
                <a:latin typeface="Calibri" pitchFamily="34" charset="0"/>
                <a:cs typeface="Arial" pitchFamily="34" charset="0"/>
              </a:rPr>
              <a:t>September 29, 2016</a:t>
            </a:fld>
            <a:r>
              <a:rPr lang="en-US" sz="1000" b="0" cap="all" dirty="0" smtClean="0">
                <a:solidFill>
                  <a:schemeClr val="tx1"/>
                </a:solidFill>
                <a:latin typeface="Calibri" pitchFamily="34" charset="0"/>
                <a:cs typeface="Arial" pitchFamily="34" charset="0"/>
              </a:rPr>
              <a:t>   |   Confidential</a:t>
            </a:r>
          </a:p>
        </p:txBody>
      </p:sp>
      <p:pic>
        <p:nvPicPr>
          <p:cNvPr id="7" name="Picture 6" descr="AMD_E_Blk_RGB.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913688" y="457200"/>
            <a:ext cx="1023568" cy="245607"/>
          </a:xfrm>
          <a:prstGeom prst="rect">
            <a:avLst/>
          </a:prstGeom>
        </p:spPr>
      </p:pic>
    </p:spTree>
    <p:extLst>
      <p:ext uri="{BB962C8B-B14F-4D97-AF65-F5344CB8AC3E}">
        <p14:creationId xmlns:p14="http://schemas.microsoft.com/office/powerpoint/2010/main" val="1574025739"/>
      </p:ext>
    </p:extLst>
  </p:cSld>
  <p:clrMap bg1="lt1" tx1="dk1" bg2="lt2" tx2="dk2" accent1="accent1" accent2="accent2" accent3="accent3" accent4="accent4" accent5="accent5" accent6="accent6" hlink="hlink" folHlink="folHlink"/>
  <p:sldLayoutIdLst>
    <p:sldLayoutId id="2147483681" r:id="rId1"/>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defTabSz="914400" rtl="0" eaLnBrk="1" latinLnBrk="0" hangingPunct="1">
        <a:spcBef>
          <a:spcPct val="0"/>
        </a:spcBef>
        <a:buNone/>
        <a:defRPr sz="2600" strike="noStrike" kern="1200" cap="all" baseline="0">
          <a:solidFill>
            <a:schemeClr val="tx1"/>
          </a:solidFill>
          <a:latin typeface="Calibri" pitchFamily="34" charset="0"/>
          <a:ea typeface="+mj-ea"/>
          <a:cs typeface="+mj-cs"/>
        </a:defRPr>
      </a:lvl1pPr>
    </p:titleStyle>
    <p:bodyStyle>
      <a:lvl1pPr marL="342900" indent="-342900" algn="l" defTabSz="914400" rtl="0" eaLnBrk="1" latinLnBrk="0" hangingPunct="1">
        <a:spcBef>
          <a:spcPts val="800"/>
        </a:spcBef>
        <a:spcAft>
          <a:spcPts val="0"/>
        </a:spcAft>
        <a:buClr>
          <a:schemeClr val="tx1"/>
        </a:buClr>
        <a:buFont typeface="Wingdings 3" pitchFamily="18" charset="2"/>
        <a:buChar char=""/>
        <a:defRPr sz="2000" kern="1200">
          <a:solidFill>
            <a:schemeClr val="tx1"/>
          </a:solidFill>
          <a:latin typeface="Calibri" pitchFamily="34" charset="0"/>
          <a:ea typeface="+mn-ea"/>
          <a:cs typeface="+mn-cs"/>
        </a:defRPr>
      </a:lvl1pPr>
      <a:lvl2pPr marL="548640" indent="-180975" algn="l" defTabSz="914400" rtl="0" eaLnBrk="1" latinLnBrk="0" hangingPunct="1">
        <a:spcBef>
          <a:spcPts val="300"/>
        </a:spcBef>
        <a:spcAft>
          <a:spcPts val="0"/>
        </a:spcAft>
        <a:buClr>
          <a:schemeClr val="tx1"/>
        </a:buClr>
        <a:buFont typeface="Calibri" pitchFamily="34" charset="0"/>
        <a:buChar char="‒"/>
        <a:defRPr sz="1800" kern="1200">
          <a:solidFill>
            <a:schemeClr val="tx1"/>
          </a:solidFill>
          <a:latin typeface="Calibri" pitchFamily="34" charset="0"/>
          <a:ea typeface="+mn-ea"/>
          <a:cs typeface="+mn-cs"/>
        </a:defRPr>
      </a:lvl2pPr>
      <a:lvl3pPr marL="914400" indent="-168275" algn="l" defTabSz="914400" rtl="0" eaLnBrk="1" latinLnBrk="0" hangingPunct="1">
        <a:spcBef>
          <a:spcPts val="300"/>
        </a:spcBef>
        <a:spcAft>
          <a:spcPts val="0"/>
        </a:spcAft>
        <a:buClr>
          <a:schemeClr val="tx1"/>
        </a:buClr>
        <a:buFont typeface="Calibri" pitchFamily="34" charset="0"/>
        <a:buChar char="‒"/>
        <a:defRPr sz="1600" kern="1200">
          <a:solidFill>
            <a:schemeClr val="tx1"/>
          </a:solidFill>
          <a:latin typeface="Calibri" pitchFamily="34" charset="0"/>
          <a:ea typeface="+mn-ea"/>
          <a:cs typeface="+mn-cs"/>
        </a:defRPr>
      </a:lvl3pPr>
      <a:lvl4pPr marL="1371600" indent="-182880" algn="l" defTabSz="914400" rtl="0" eaLnBrk="1" latinLnBrk="0" hangingPunct="1">
        <a:spcBef>
          <a:spcPts val="300"/>
        </a:spcBef>
        <a:buClr>
          <a:schemeClr val="tx1"/>
        </a:buClr>
        <a:buFont typeface="Calibri" pitchFamily="34" charset="0"/>
        <a:buChar char="‒"/>
        <a:defRPr sz="1200" kern="1200">
          <a:solidFill>
            <a:schemeClr val="tx1"/>
          </a:solidFill>
          <a:latin typeface="Calibri" pitchFamily="34" charset="0"/>
          <a:ea typeface="+mn-ea"/>
          <a:cs typeface="+mn-cs"/>
        </a:defRPr>
      </a:lvl4pPr>
      <a:lvl5pPr marL="1645920" indent="-164592" algn="l" defTabSz="914400" rtl="0" eaLnBrk="1" latinLnBrk="0" hangingPunct="1">
        <a:spcBef>
          <a:spcPts val="300"/>
        </a:spcBef>
        <a:buClr>
          <a:schemeClr val="tx1"/>
        </a:buClr>
        <a:buFont typeface="Calibri" pitchFamily="34" charset="0"/>
        <a:buChar char="‒"/>
        <a:defRPr sz="1200" kern="1200">
          <a:solidFill>
            <a:schemeClr val="tx1"/>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6768" y="306705"/>
            <a:ext cx="7498080" cy="474345"/>
          </a:xfrm>
          <a:prstGeom prst="rect">
            <a:avLst/>
          </a:prstGeom>
        </p:spPr>
        <p:txBody>
          <a:bodyPr vert="horz" lIns="0" tIns="45720" rIns="0" bIns="0" rtlCol="0" anchor="b"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74388" y="1381125"/>
            <a:ext cx="8595360" cy="4937760"/>
          </a:xfrm>
          <a:prstGeom prst="rect">
            <a:avLst/>
          </a:prstGeom>
        </p:spPr>
        <p:txBody>
          <a:bodyPr vert="horz" lIns="0" tIns="45720" rIns="0" bIns="4572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8" name="TextBox 7"/>
          <p:cNvSpPr txBox="1"/>
          <p:nvPr/>
        </p:nvSpPr>
        <p:spPr>
          <a:xfrm>
            <a:off x="115514" y="6561383"/>
            <a:ext cx="150682" cy="236748"/>
          </a:xfrm>
          <a:prstGeom prst="rect">
            <a:avLst/>
          </a:prstGeom>
          <a:noFill/>
        </p:spPr>
        <p:txBody>
          <a:bodyPr wrap="none" lIns="0" tIns="41029" rIns="0" bIns="41029" rtlCol="0" anchor="ctr">
            <a:spAutoFit/>
          </a:bodyPr>
          <a:lstStyle/>
          <a:p>
            <a:pPr algn="r"/>
            <a:fld id="{B50A2252-0B00-49D0-9A28-2F5CCECF09D1}" type="slidenum">
              <a:rPr lang="en-US" sz="1000" cap="all" smtClean="0">
                <a:solidFill>
                  <a:prstClr val="black"/>
                </a:solidFill>
                <a:cs typeface="Arial" pitchFamily="34" charset="0"/>
              </a:rPr>
              <a:pPr algn="r"/>
              <a:t>‹#›</a:t>
            </a:fld>
            <a:endParaRPr lang="en-US" sz="1000" cap="all" dirty="0" smtClean="0">
              <a:solidFill>
                <a:prstClr val="black"/>
              </a:solidFill>
              <a:cs typeface="Arial" pitchFamily="34" charset="0"/>
            </a:endParaRPr>
          </a:p>
        </p:txBody>
      </p:sp>
      <p:sp>
        <p:nvSpPr>
          <p:cNvPr id="9" name="TextBox 8"/>
          <p:cNvSpPr txBox="1"/>
          <p:nvPr/>
        </p:nvSpPr>
        <p:spPr>
          <a:xfrm>
            <a:off x="332357" y="6561383"/>
            <a:ext cx="3215624" cy="236748"/>
          </a:xfrm>
          <a:prstGeom prst="rect">
            <a:avLst/>
          </a:prstGeom>
          <a:noFill/>
        </p:spPr>
        <p:txBody>
          <a:bodyPr wrap="none" lIns="0" tIns="41029" rIns="0" bIns="41029" rtlCol="0" anchor="ctr">
            <a:spAutoFit/>
          </a:bodyPr>
          <a:lstStyle/>
          <a:p>
            <a:r>
              <a:rPr lang="en-US" sz="1000" cap="all" dirty="0" smtClean="0">
                <a:solidFill>
                  <a:prstClr val="black"/>
                </a:solidFill>
                <a:cs typeface="Arial" pitchFamily="34" charset="0"/>
              </a:rPr>
              <a:t>|   PRESENTATION TITLE   |   </a:t>
            </a:r>
            <a:fld id="{F9649FD6-C0F2-4A33-9D42-84E368792D73}" type="datetime4">
              <a:rPr lang="en-US" sz="1000" cap="all" smtClean="0">
                <a:solidFill>
                  <a:prstClr val="black"/>
                </a:solidFill>
                <a:cs typeface="Arial" pitchFamily="34" charset="0"/>
              </a:rPr>
              <a:pPr/>
              <a:t>September 29, 2016</a:t>
            </a:fld>
            <a:r>
              <a:rPr lang="en-US" sz="1000" cap="all" dirty="0" smtClean="0">
                <a:solidFill>
                  <a:prstClr val="black"/>
                </a:solidFill>
                <a:cs typeface="Arial" pitchFamily="34" charset="0"/>
              </a:rPr>
              <a:t>   |   Confidential</a:t>
            </a:r>
          </a:p>
        </p:txBody>
      </p:sp>
      <p:pic>
        <p:nvPicPr>
          <p:cNvPr id="4" name="Picture 3" descr="AMD_E_Blk_RGB.png"/>
          <p:cNvPicPr>
            <a:picLocks noChangeAspect="1"/>
          </p:cNvPicPr>
          <p:nvPr userDrawn="1"/>
        </p:nvPicPr>
        <p:blipFill>
          <a:blip r:embed="rId9" cstate="email">
            <a:extLst>
              <a:ext uri="{28A0092B-C50C-407E-A947-70E740481C1C}">
                <a14:useLocalDpi xmlns:a14="http://schemas.microsoft.com/office/drawing/2010/main" val="0"/>
              </a:ext>
            </a:extLst>
          </a:blip>
          <a:stretch>
            <a:fillRect/>
          </a:stretch>
        </p:blipFill>
        <p:spPr>
          <a:xfrm>
            <a:off x="7913688" y="457200"/>
            <a:ext cx="1023568" cy="245607"/>
          </a:xfrm>
          <a:prstGeom prst="rect">
            <a:avLst/>
          </a:prstGeom>
        </p:spPr>
      </p:pic>
    </p:spTree>
    <p:extLst>
      <p:ext uri="{BB962C8B-B14F-4D97-AF65-F5344CB8AC3E}">
        <p14:creationId xmlns:p14="http://schemas.microsoft.com/office/powerpoint/2010/main" val="63574966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96" r:id="rId3"/>
    <p:sldLayoutId id="2147483697" r:id="rId4"/>
    <p:sldLayoutId id="2147483698" r:id="rId5"/>
    <p:sldLayoutId id="2147483699" r:id="rId6"/>
    <p:sldLayoutId id="2147483700" r:id="rId7"/>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defTabSz="914400" rtl="0" eaLnBrk="1" latinLnBrk="0" hangingPunct="1">
        <a:spcBef>
          <a:spcPct val="0"/>
        </a:spcBef>
        <a:buNone/>
        <a:defRPr sz="2600" strike="noStrike" kern="1200" cap="all" baseline="0">
          <a:solidFill>
            <a:schemeClr val="tx1"/>
          </a:solidFill>
          <a:latin typeface="Calibri" pitchFamily="34" charset="0"/>
          <a:ea typeface="+mj-ea"/>
          <a:cs typeface="+mj-cs"/>
        </a:defRPr>
      </a:lvl1pPr>
    </p:titleStyle>
    <p:bodyStyle>
      <a:lvl1pPr marL="342900" indent="-342900" algn="l" defTabSz="914400" rtl="0" eaLnBrk="1" latinLnBrk="0" hangingPunct="1">
        <a:spcBef>
          <a:spcPts val="800"/>
        </a:spcBef>
        <a:spcAft>
          <a:spcPts val="0"/>
        </a:spcAft>
        <a:buClr>
          <a:schemeClr val="tx1"/>
        </a:buClr>
        <a:buFont typeface="Wingdings 3" pitchFamily="18" charset="2"/>
        <a:buChar char=""/>
        <a:defRPr sz="2000" kern="1200">
          <a:solidFill>
            <a:schemeClr val="tx1"/>
          </a:solidFill>
          <a:latin typeface="Calibri" pitchFamily="34" charset="0"/>
          <a:ea typeface="+mn-ea"/>
          <a:cs typeface="+mn-cs"/>
        </a:defRPr>
      </a:lvl1pPr>
      <a:lvl2pPr marL="548640" indent="-180975" algn="l" defTabSz="914400" rtl="0" eaLnBrk="1" latinLnBrk="0" hangingPunct="1">
        <a:spcBef>
          <a:spcPts val="300"/>
        </a:spcBef>
        <a:spcAft>
          <a:spcPts val="0"/>
        </a:spcAft>
        <a:buClr>
          <a:schemeClr val="tx1"/>
        </a:buClr>
        <a:buFont typeface="Calibri" pitchFamily="34" charset="0"/>
        <a:buChar char="‒"/>
        <a:defRPr sz="1800" kern="1200">
          <a:solidFill>
            <a:schemeClr val="tx1"/>
          </a:solidFill>
          <a:latin typeface="Calibri" pitchFamily="34" charset="0"/>
          <a:ea typeface="+mn-ea"/>
          <a:cs typeface="+mn-cs"/>
        </a:defRPr>
      </a:lvl2pPr>
      <a:lvl3pPr marL="914400" indent="-168275" algn="l" defTabSz="914400" rtl="0" eaLnBrk="1" latinLnBrk="0" hangingPunct="1">
        <a:spcBef>
          <a:spcPts val="300"/>
        </a:spcBef>
        <a:spcAft>
          <a:spcPts val="0"/>
        </a:spcAft>
        <a:buClr>
          <a:schemeClr val="tx1"/>
        </a:buClr>
        <a:buFont typeface="Calibri" pitchFamily="34" charset="0"/>
        <a:buChar char="‒"/>
        <a:defRPr sz="1600" kern="1200">
          <a:solidFill>
            <a:schemeClr val="tx1"/>
          </a:solidFill>
          <a:latin typeface="Calibri" pitchFamily="34" charset="0"/>
          <a:ea typeface="+mn-ea"/>
          <a:cs typeface="+mn-cs"/>
        </a:defRPr>
      </a:lvl3pPr>
      <a:lvl4pPr marL="1371600" indent="-182880" algn="l" defTabSz="914400" rtl="0" eaLnBrk="1" latinLnBrk="0" hangingPunct="1">
        <a:spcBef>
          <a:spcPts val="300"/>
        </a:spcBef>
        <a:buClr>
          <a:schemeClr val="tx1"/>
        </a:buClr>
        <a:buFont typeface="Calibri" pitchFamily="34" charset="0"/>
        <a:buChar char="‒"/>
        <a:defRPr sz="1200" kern="1200">
          <a:solidFill>
            <a:schemeClr val="tx1"/>
          </a:solidFill>
          <a:latin typeface="Calibri" pitchFamily="34" charset="0"/>
          <a:ea typeface="+mn-ea"/>
          <a:cs typeface="+mn-cs"/>
        </a:defRPr>
      </a:lvl4pPr>
      <a:lvl5pPr marL="1645920" indent="-164592" algn="l" defTabSz="914400" rtl="0" eaLnBrk="1" latinLnBrk="0" hangingPunct="1">
        <a:spcBef>
          <a:spcPts val="300"/>
        </a:spcBef>
        <a:buClr>
          <a:schemeClr val="tx1"/>
        </a:buClr>
        <a:buFont typeface="Calibri" pitchFamily="34" charset="0"/>
        <a:buChar char="‒"/>
        <a:defRPr sz="1200" kern="1200">
          <a:solidFill>
            <a:schemeClr val="tx1"/>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6700" y="306388"/>
            <a:ext cx="7680325" cy="474662"/>
          </a:xfrm>
          <a:prstGeom prst="rect">
            <a:avLst/>
          </a:prstGeom>
        </p:spPr>
        <p:txBody>
          <a:bodyPr vert="horz" lIns="0" tIns="45720" rIns="0" bIns="0" rtlCol="0" anchor="b" anchorCtr="0">
            <a:noAutofit/>
          </a:bodyPr>
          <a:lstStyle/>
          <a:p>
            <a:r>
              <a:rPr lang="en-US" smtClean="0"/>
              <a:t>Click to edit Master title style</a:t>
            </a:r>
            <a:endParaRPr lang="en-US" dirty="0"/>
          </a:p>
        </p:txBody>
      </p:sp>
      <p:sp>
        <p:nvSpPr>
          <p:cNvPr id="1027" name="Text Placeholder 2"/>
          <p:cNvSpPr>
            <a:spLocks noGrp="1"/>
          </p:cNvSpPr>
          <p:nvPr>
            <p:ph type="body" idx="1"/>
          </p:nvPr>
        </p:nvSpPr>
        <p:spPr bwMode="auto">
          <a:xfrm>
            <a:off x="274638" y="1381125"/>
            <a:ext cx="8594725" cy="49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9" name="TextBox 8"/>
          <p:cNvSpPr txBox="1"/>
          <p:nvPr/>
        </p:nvSpPr>
        <p:spPr>
          <a:xfrm>
            <a:off x="331788" y="6561033"/>
            <a:ext cx="585097" cy="236748"/>
          </a:xfrm>
          <a:prstGeom prst="rect">
            <a:avLst/>
          </a:prstGeom>
          <a:noFill/>
        </p:spPr>
        <p:txBody>
          <a:bodyPr wrap="none" lIns="0" tIns="41029" rIns="0" bIns="41029" anchor="ctr">
            <a:spAutoFit/>
          </a:bodyPr>
          <a:lstStyle/>
          <a:p>
            <a:pPr defTabSz="457200">
              <a:defRPr/>
            </a:pPr>
            <a:r>
              <a:rPr lang="en-US" sz="1000" cap="all" dirty="0">
                <a:solidFill>
                  <a:prstClr val="black"/>
                </a:solidFill>
                <a:cs typeface="Arial" panose="020B0604020202020204" pitchFamily="34" charset="0"/>
              </a:rPr>
              <a:t>|   </a:t>
            </a:r>
            <a:r>
              <a:rPr lang="en-US" sz="1000" cap="all" dirty="0" smtClean="0">
                <a:solidFill>
                  <a:prstClr val="black"/>
                </a:solidFill>
                <a:cs typeface="Arial" panose="020B0604020202020204" pitchFamily="34" charset="0"/>
              </a:rPr>
              <a:t>|   |   | </a:t>
            </a:r>
            <a:r>
              <a:rPr lang="en-US" sz="1000" cap="all" dirty="0">
                <a:solidFill>
                  <a:prstClr val="black"/>
                </a:solidFill>
                <a:cs typeface="Arial" panose="020B0604020202020204" pitchFamily="34" charset="0"/>
              </a:rPr>
              <a:t>|</a:t>
            </a:r>
          </a:p>
        </p:txBody>
      </p:sp>
      <p:sp>
        <p:nvSpPr>
          <p:cNvPr id="12" name="TextBox 11"/>
          <p:cNvSpPr txBox="1"/>
          <p:nvPr/>
        </p:nvSpPr>
        <p:spPr>
          <a:xfrm>
            <a:off x="115888" y="6561138"/>
            <a:ext cx="150812" cy="236537"/>
          </a:xfrm>
          <a:prstGeom prst="rect">
            <a:avLst/>
          </a:prstGeom>
          <a:noFill/>
        </p:spPr>
        <p:txBody>
          <a:bodyPr wrap="none" lIns="0" tIns="41029" rIns="0" bIns="41029"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r" defTabSz="457200" fontAlgn="base">
              <a:spcBef>
                <a:spcPct val="0"/>
              </a:spcBef>
              <a:spcAft>
                <a:spcPct val="0"/>
              </a:spcAft>
            </a:pPr>
            <a:fld id="{255D57A9-8C9A-4DB7-935C-06FF844AA9C3}" type="slidenum">
              <a:rPr lang="en-US" altLang="en-US" sz="1000" smtClean="0">
                <a:solidFill>
                  <a:prstClr val="black"/>
                </a:solidFill>
                <a:cs typeface="Arial" panose="020B0604020202020204" pitchFamily="34" charset="0"/>
              </a:rPr>
              <a:pPr algn="r" defTabSz="457200" fontAlgn="base">
                <a:spcBef>
                  <a:spcPct val="0"/>
                </a:spcBef>
                <a:spcAft>
                  <a:spcPct val="0"/>
                </a:spcAft>
              </a:pPr>
              <a:t>‹#›</a:t>
            </a:fld>
            <a:endParaRPr lang="en-US" altLang="en-US" sz="1000" dirty="0" smtClean="0">
              <a:solidFill>
                <a:prstClr val="black"/>
              </a:solidFill>
              <a:cs typeface="Arial" panose="020B0604020202020204" pitchFamily="34" charset="0"/>
            </a:endParaRPr>
          </a:p>
        </p:txBody>
      </p:sp>
      <p:pic>
        <p:nvPicPr>
          <p:cNvPr id="1030" name="Picture 9"/>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799388" y="344488"/>
            <a:ext cx="1201737"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4588592"/>
      </p:ext>
    </p:extLst>
  </p:cSld>
  <p:clrMap bg1="lt1" tx1="dk1" bg2="lt2" tx2="dk2" accent1="accent1" accent2="accent2" accent3="accent3" accent4="accent4" accent5="accent5" accent6="accent6" hlink="hlink" folHlink="folHlink"/>
  <p:sldLayoutIdLst>
    <p:sldLayoutId id="2147483707" r:id="rId1"/>
  </p:sldLayoutIdLst>
  <p:transition/>
  <p:timing>
    <p:tnLst>
      <p:par>
        <p:cTn id="1" dur="indefinite" restart="never" nodeType="tmRoot"/>
      </p:par>
    </p:tnLst>
  </p:timing>
  <p:txStyles>
    <p:titleStyle>
      <a:lvl1pPr algn="l" rtl="0" fontAlgn="base">
        <a:spcBef>
          <a:spcPct val="0"/>
        </a:spcBef>
        <a:spcAft>
          <a:spcPct val="0"/>
        </a:spcAft>
        <a:defRPr sz="2600" kern="1200" cap="all">
          <a:solidFill>
            <a:schemeClr val="tx1"/>
          </a:solidFill>
          <a:latin typeface="Calibri" pitchFamily="34" charset="0"/>
          <a:ea typeface="+mj-ea"/>
          <a:cs typeface="+mj-cs"/>
        </a:defRPr>
      </a:lvl1pPr>
      <a:lvl2pPr algn="l" rtl="0" fontAlgn="base">
        <a:spcBef>
          <a:spcPct val="0"/>
        </a:spcBef>
        <a:spcAft>
          <a:spcPct val="0"/>
        </a:spcAft>
        <a:defRPr sz="2600">
          <a:solidFill>
            <a:schemeClr val="tx1"/>
          </a:solidFill>
          <a:latin typeface="Calibri" pitchFamily="34" charset="0"/>
        </a:defRPr>
      </a:lvl2pPr>
      <a:lvl3pPr algn="l" rtl="0" fontAlgn="base">
        <a:spcBef>
          <a:spcPct val="0"/>
        </a:spcBef>
        <a:spcAft>
          <a:spcPct val="0"/>
        </a:spcAft>
        <a:defRPr sz="2600">
          <a:solidFill>
            <a:schemeClr val="tx1"/>
          </a:solidFill>
          <a:latin typeface="Calibri" pitchFamily="34" charset="0"/>
        </a:defRPr>
      </a:lvl3pPr>
      <a:lvl4pPr algn="l" rtl="0" fontAlgn="base">
        <a:spcBef>
          <a:spcPct val="0"/>
        </a:spcBef>
        <a:spcAft>
          <a:spcPct val="0"/>
        </a:spcAft>
        <a:defRPr sz="2600">
          <a:solidFill>
            <a:schemeClr val="tx1"/>
          </a:solidFill>
          <a:latin typeface="Calibri" pitchFamily="34" charset="0"/>
        </a:defRPr>
      </a:lvl4pPr>
      <a:lvl5pPr algn="l" rtl="0" fontAlgn="base">
        <a:spcBef>
          <a:spcPct val="0"/>
        </a:spcBef>
        <a:spcAft>
          <a:spcPct val="0"/>
        </a:spcAft>
        <a:defRPr sz="2600">
          <a:solidFill>
            <a:schemeClr val="tx1"/>
          </a:solidFill>
          <a:latin typeface="Calibri" pitchFamily="34" charset="0"/>
        </a:defRPr>
      </a:lvl5pPr>
      <a:lvl6pPr marL="457200" algn="l" rtl="0" eaLnBrk="1" fontAlgn="base" hangingPunct="1">
        <a:spcBef>
          <a:spcPct val="0"/>
        </a:spcBef>
        <a:spcAft>
          <a:spcPct val="0"/>
        </a:spcAft>
        <a:defRPr sz="2800">
          <a:solidFill>
            <a:schemeClr val="tx1"/>
          </a:solidFill>
          <a:latin typeface="Calibri" pitchFamily="34" charset="0"/>
        </a:defRPr>
      </a:lvl6pPr>
      <a:lvl7pPr marL="914400" algn="l" rtl="0" eaLnBrk="1" fontAlgn="base" hangingPunct="1">
        <a:spcBef>
          <a:spcPct val="0"/>
        </a:spcBef>
        <a:spcAft>
          <a:spcPct val="0"/>
        </a:spcAft>
        <a:defRPr sz="2800">
          <a:solidFill>
            <a:schemeClr val="tx1"/>
          </a:solidFill>
          <a:latin typeface="Calibri" pitchFamily="34" charset="0"/>
        </a:defRPr>
      </a:lvl7pPr>
      <a:lvl8pPr marL="1371600" algn="l" rtl="0" eaLnBrk="1" fontAlgn="base" hangingPunct="1">
        <a:spcBef>
          <a:spcPct val="0"/>
        </a:spcBef>
        <a:spcAft>
          <a:spcPct val="0"/>
        </a:spcAft>
        <a:defRPr sz="2800">
          <a:solidFill>
            <a:schemeClr val="tx1"/>
          </a:solidFill>
          <a:latin typeface="Calibri" pitchFamily="34" charset="0"/>
        </a:defRPr>
      </a:lvl8pPr>
      <a:lvl9pPr marL="1828800" algn="l" rtl="0" eaLnBrk="1" fontAlgn="base" hangingPunct="1">
        <a:spcBef>
          <a:spcPct val="0"/>
        </a:spcBef>
        <a:spcAft>
          <a:spcPct val="0"/>
        </a:spcAft>
        <a:defRPr sz="2800">
          <a:solidFill>
            <a:schemeClr val="tx1"/>
          </a:solidFill>
          <a:latin typeface="Calibri" pitchFamily="34" charset="0"/>
        </a:defRPr>
      </a:lvl9pPr>
    </p:titleStyle>
    <p:bodyStyle>
      <a:lvl1pPr marL="342900" indent="-342900" algn="l" rtl="0" fontAlgn="base">
        <a:spcBef>
          <a:spcPts val="800"/>
        </a:spcBef>
        <a:spcAft>
          <a:spcPct val="0"/>
        </a:spcAft>
        <a:buClr>
          <a:schemeClr val="tx1"/>
        </a:buClr>
        <a:buFont typeface="Wingdings 3" panose="05040102010807070707" pitchFamily="18" charset="2"/>
        <a:buChar char=""/>
        <a:defRPr sz="2000" kern="1200">
          <a:solidFill>
            <a:schemeClr val="tx1"/>
          </a:solidFill>
          <a:latin typeface="Calibri" pitchFamily="34" charset="0"/>
          <a:ea typeface="+mn-ea"/>
          <a:cs typeface="+mn-cs"/>
        </a:defRPr>
      </a:lvl1pPr>
      <a:lvl2pPr marL="547688" indent="-180975" algn="l" rtl="0" fontAlgn="base">
        <a:spcBef>
          <a:spcPts val="300"/>
        </a:spcBef>
        <a:spcAft>
          <a:spcPct val="0"/>
        </a:spcAft>
        <a:buClr>
          <a:schemeClr val="tx1"/>
        </a:buClr>
        <a:buFont typeface="Calibri" panose="020F0502020204030204" pitchFamily="34" charset="0"/>
        <a:buChar char="‒"/>
        <a:defRPr kern="1200">
          <a:solidFill>
            <a:schemeClr val="tx1"/>
          </a:solidFill>
          <a:latin typeface="Calibri" pitchFamily="34" charset="0"/>
          <a:ea typeface="+mn-ea"/>
          <a:cs typeface="+mn-cs"/>
        </a:defRPr>
      </a:lvl2pPr>
      <a:lvl3pPr marL="914400" indent="-168275" algn="l" rtl="0" fontAlgn="base">
        <a:spcBef>
          <a:spcPts val="300"/>
        </a:spcBef>
        <a:spcAft>
          <a:spcPct val="0"/>
        </a:spcAft>
        <a:buClr>
          <a:schemeClr val="tx1"/>
        </a:buClr>
        <a:buFont typeface="Calibri" panose="020F0502020204030204" pitchFamily="34" charset="0"/>
        <a:buChar char="‒"/>
        <a:defRPr sz="1600" kern="1200">
          <a:solidFill>
            <a:schemeClr val="tx1"/>
          </a:solidFill>
          <a:latin typeface="Calibri" pitchFamily="34" charset="0"/>
          <a:ea typeface="+mn-ea"/>
          <a:cs typeface="+mn-cs"/>
        </a:defRPr>
      </a:lvl3pPr>
      <a:lvl4pPr marL="1371600" indent="-182563" algn="l" rtl="0" fontAlgn="base">
        <a:spcBef>
          <a:spcPts val="300"/>
        </a:spcBef>
        <a:spcAft>
          <a:spcPct val="0"/>
        </a:spcAft>
        <a:buClr>
          <a:schemeClr val="tx1"/>
        </a:buClr>
        <a:buFont typeface="Calibri" panose="020F0502020204030204" pitchFamily="34" charset="0"/>
        <a:buChar char="‒"/>
        <a:defRPr sz="1200" kern="1200">
          <a:solidFill>
            <a:schemeClr val="tx1"/>
          </a:solidFill>
          <a:latin typeface="Calibri" pitchFamily="34" charset="0"/>
          <a:ea typeface="+mn-ea"/>
          <a:cs typeface="+mn-cs"/>
        </a:defRPr>
      </a:lvl4pPr>
      <a:lvl5pPr marL="1644650" indent="-163513" algn="l" rtl="0" fontAlgn="base">
        <a:spcBef>
          <a:spcPts val="300"/>
        </a:spcBef>
        <a:spcAft>
          <a:spcPct val="0"/>
        </a:spcAft>
        <a:buClr>
          <a:schemeClr val="tx1"/>
        </a:buClr>
        <a:buFont typeface="Calibri" panose="020F0502020204030204" pitchFamily="34" charset="0"/>
        <a:buChar char="‒"/>
        <a:defRPr sz="1200" kern="1200">
          <a:solidFill>
            <a:schemeClr val="tx1"/>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hyperlink" Target="https://flic.kr/p/FFMZnR" TargetMode="External"/><Relationship Id="rId3" Type="http://schemas.openxmlformats.org/officeDocument/2006/relationships/hyperlink" Target="https://flic.kr/p/p5zuyr" TargetMode="External"/><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hyperlink" Target="https://flic.kr/p/7dFges" TargetMode="External"/><Relationship Id="rId5" Type="http://schemas.openxmlformats.org/officeDocument/2006/relationships/image" Target="../media/image9.png"/><Relationship Id="rId10" Type="http://schemas.openxmlformats.org/officeDocument/2006/relationships/image" Target="../media/image11.png"/><Relationship Id="rId4" Type="http://schemas.openxmlformats.org/officeDocument/2006/relationships/hyperlink" Target="https://creativecommons.org/licenses/by/2.0/" TargetMode="External"/><Relationship Id="rId9" Type="http://schemas.openxmlformats.org/officeDocument/2006/relationships/hyperlink" Target="https://creativecommons.org/licenses/by-sa/2.0/"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995778" y="4841875"/>
            <a:ext cx="6586248" cy="847725"/>
          </a:xfrm>
          <a:solidFill>
            <a:schemeClr val="bg1">
              <a:alpha val="60000"/>
            </a:schemeClr>
          </a:solidFill>
        </p:spPr>
        <p:txBody>
          <a:bodyPr anchor="ctr"/>
          <a:lstStyle/>
          <a:p>
            <a:pPr>
              <a:defRPr/>
            </a:pPr>
            <a:r>
              <a:rPr lang="en-US" sz="2400" dirty="0"/>
              <a:t>Measuring and Modeling </a:t>
            </a:r>
            <a:r>
              <a:rPr lang="en-US" sz="2400" dirty="0" smtClean="0"/>
              <a:t>On-Chip </a:t>
            </a:r>
            <a:r>
              <a:rPr lang="en-US" sz="2400" dirty="0"/>
              <a:t>Interconnect Power on Real Hardware</a:t>
            </a:r>
          </a:p>
        </p:txBody>
      </p:sp>
      <p:sp>
        <p:nvSpPr>
          <p:cNvPr id="7" name="Subtitle 6"/>
          <p:cNvSpPr>
            <a:spLocks noGrp="1"/>
          </p:cNvSpPr>
          <p:nvPr>
            <p:ph type="subTitle" idx="1"/>
          </p:nvPr>
        </p:nvSpPr>
        <p:spPr>
          <a:xfrm>
            <a:off x="1263316" y="5765800"/>
            <a:ext cx="7318710" cy="641350"/>
          </a:xfrm>
        </p:spPr>
        <p:txBody>
          <a:bodyPr/>
          <a:lstStyle/>
          <a:p>
            <a:r>
              <a:rPr lang="en-US" sz="1600" b="1" dirty="0"/>
              <a:t>Vignesh </a:t>
            </a:r>
            <a:r>
              <a:rPr lang="en-US" sz="1600" b="1" dirty="0" smtClean="0"/>
              <a:t>Adhinarayanan</a:t>
            </a:r>
            <a:r>
              <a:rPr lang="en-US" sz="1600" dirty="0" smtClean="0"/>
              <a:t>, </a:t>
            </a:r>
            <a:r>
              <a:rPr lang="en-US" sz="1600" dirty="0"/>
              <a:t>Indrani </a:t>
            </a:r>
            <a:r>
              <a:rPr lang="en-US" sz="1600" dirty="0" smtClean="0"/>
              <a:t>Paul, </a:t>
            </a:r>
            <a:r>
              <a:rPr lang="en-US" sz="1600" dirty="0"/>
              <a:t>Joseph L. </a:t>
            </a:r>
            <a:r>
              <a:rPr lang="en-US" sz="1600" dirty="0" smtClean="0"/>
              <a:t>Greathouse, </a:t>
            </a:r>
            <a:endParaRPr lang="en-US" sz="1600" dirty="0"/>
          </a:p>
          <a:p>
            <a:r>
              <a:rPr lang="en-US" sz="1600" dirty="0"/>
              <a:t>Wei </a:t>
            </a:r>
            <a:r>
              <a:rPr lang="en-US" sz="1600" dirty="0" smtClean="0"/>
              <a:t>Huang, </a:t>
            </a:r>
            <a:r>
              <a:rPr lang="en-US" sz="1600" dirty="0"/>
              <a:t>Ashutosh </a:t>
            </a:r>
            <a:r>
              <a:rPr lang="en-US" sz="1600" dirty="0" smtClean="0"/>
              <a:t>Pattnaik, </a:t>
            </a:r>
            <a:r>
              <a:rPr lang="en-US" sz="1600" dirty="0"/>
              <a:t>Wu-chun </a:t>
            </a:r>
            <a:r>
              <a:rPr lang="en-US" sz="1600" dirty="0" smtClean="0"/>
              <a:t>Feng</a:t>
            </a:r>
            <a:endParaRPr lang="en-US" sz="1600" baseline="30000" dirty="0"/>
          </a:p>
        </p:txBody>
      </p:sp>
      <p:sp>
        <p:nvSpPr>
          <p:cNvPr id="4" name="Parallelogram 3"/>
          <p:cNvSpPr/>
          <p:nvPr/>
        </p:nvSpPr>
        <p:spPr>
          <a:xfrm flipH="1">
            <a:off x="1104792" y="4841875"/>
            <a:ext cx="1866900" cy="923925"/>
          </a:xfrm>
          <a:prstGeom prst="parallelogram">
            <a:avLst>
              <a:gd name="adj" fmla="val 99186"/>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457200">
              <a:defRPr/>
            </a:pPr>
            <a:endParaRPr lang="en-US" sz="2800" dirty="0">
              <a:solidFill>
                <a:prstClr val="white"/>
              </a:solidFill>
            </a:endParaRPr>
          </a:p>
        </p:txBody>
      </p:sp>
      <p:pic>
        <p:nvPicPr>
          <p:cNvPr id="2" name="Picture 1"/>
          <p:cNvPicPr>
            <a:picLocks noChangeAspect="1"/>
          </p:cNvPicPr>
          <p:nvPr/>
        </p:nvPicPr>
        <p:blipFill>
          <a:blip r:embed="rId3"/>
          <a:stretch>
            <a:fillRect/>
          </a:stretch>
        </p:blipFill>
        <p:spPr>
          <a:xfrm>
            <a:off x="6944867" y="2122621"/>
            <a:ext cx="1871634" cy="609653"/>
          </a:xfrm>
          <a:prstGeom prst="rect">
            <a:avLst/>
          </a:prstGeom>
        </p:spPr>
      </p:pic>
      <p:pic>
        <p:nvPicPr>
          <p:cNvPr id="8" name="Picture 7"/>
          <p:cNvPicPr>
            <a:picLocks noChangeAspect="1"/>
          </p:cNvPicPr>
          <p:nvPr/>
        </p:nvPicPr>
        <p:blipFill>
          <a:blip r:embed="rId4"/>
          <a:stretch>
            <a:fillRect/>
          </a:stretch>
        </p:blipFill>
        <p:spPr>
          <a:xfrm>
            <a:off x="6944867" y="1241594"/>
            <a:ext cx="2133785" cy="548688"/>
          </a:xfrm>
          <a:prstGeom prst="rect">
            <a:avLst/>
          </a:prstGeom>
        </p:spPr>
      </p:pic>
    </p:spTree>
    <p:extLst>
      <p:ext uri="{BB962C8B-B14F-4D97-AF65-F5344CB8AC3E}">
        <p14:creationId xmlns:p14="http://schemas.microsoft.com/office/powerpoint/2010/main" val="756532863"/>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Proposed Approach</a:t>
            </a:r>
            <a:endParaRPr lang="en-US" dirty="0"/>
          </a:p>
        </p:txBody>
      </p:sp>
      <p:sp>
        <p:nvSpPr>
          <p:cNvPr id="47" name="Rectangle 46"/>
          <p:cNvSpPr/>
          <p:nvPr/>
        </p:nvSpPr>
        <p:spPr>
          <a:xfrm rot="16200000">
            <a:off x="1079152" y="3456972"/>
            <a:ext cx="1384961" cy="89731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cap="small" dirty="0" smtClean="0">
              <a:solidFill>
                <a:schemeClr val="tx1"/>
              </a:solidFill>
              <a:latin typeface="Times New Roman" panose="02020603050405020304" pitchFamily="18" charset="0"/>
              <a:cs typeface="Times New Roman" panose="02020603050405020304" pitchFamily="18" charset="0"/>
            </a:endParaRPr>
          </a:p>
          <a:p>
            <a:pPr algn="ctr"/>
            <a:r>
              <a:rPr lang="en-US" sz="1200" cap="small" dirty="0" smtClean="0">
                <a:solidFill>
                  <a:schemeClr val="tx1"/>
                </a:solidFill>
                <a:latin typeface="Times New Roman" panose="02020603050405020304" pitchFamily="18" charset="0"/>
                <a:cs typeface="Times New Roman" panose="02020603050405020304" pitchFamily="18" charset="0"/>
              </a:rPr>
              <a:t>Shader Engine II</a:t>
            </a:r>
          </a:p>
          <a:p>
            <a:pPr algn="ctr"/>
            <a:endParaRPr lang="en-US" sz="1200" cap="small" dirty="0" smtClean="0">
              <a:solidFill>
                <a:schemeClr val="tx1"/>
              </a:solidFill>
              <a:latin typeface="Times New Roman" panose="02020603050405020304" pitchFamily="18" charset="0"/>
              <a:cs typeface="Times New Roman" panose="02020603050405020304" pitchFamily="18" charset="0"/>
            </a:endParaRPr>
          </a:p>
          <a:p>
            <a:pPr algn="ctr"/>
            <a:endParaRPr lang="en-US" sz="1200" cap="small" dirty="0" smtClean="0">
              <a:solidFill>
                <a:schemeClr val="tx1"/>
              </a:solidFill>
              <a:latin typeface="Times New Roman" panose="02020603050405020304" pitchFamily="18" charset="0"/>
              <a:cs typeface="Times New Roman" panose="02020603050405020304" pitchFamily="18" charset="0"/>
            </a:endParaRPr>
          </a:p>
          <a:p>
            <a:pPr algn="ctr"/>
            <a:endParaRPr lang="en-US" sz="1200" cap="small" dirty="0">
              <a:solidFill>
                <a:schemeClr val="tx1"/>
              </a:solidFill>
              <a:latin typeface="Times New Roman" panose="02020603050405020304" pitchFamily="18" charset="0"/>
              <a:cs typeface="Times New Roman" panose="02020603050405020304" pitchFamily="18" charset="0"/>
            </a:endParaRPr>
          </a:p>
          <a:p>
            <a:pPr algn="ctr"/>
            <a:endParaRPr lang="en-US" sz="1200" cap="small" dirty="0">
              <a:solidFill>
                <a:schemeClr val="tx1"/>
              </a:solidFill>
              <a:latin typeface="Times New Roman" panose="02020603050405020304" pitchFamily="18" charset="0"/>
              <a:cs typeface="Times New Roman" panose="02020603050405020304" pitchFamily="18" charset="0"/>
            </a:endParaRPr>
          </a:p>
        </p:txBody>
      </p:sp>
      <p:sp>
        <p:nvSpPr>
          <p:cNvPr id="48" name="Rectangle 47"/>
          <p:cNvSpPr/>
          <p:nvPr/>
        </p:nvSpPr>
        <p:spPr>
          <a:xfrm rot="16200000">
            <a:off x="1079911" y="1959966"/>
            <a:ext cx="1384961" cy="89731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cap="small" dirty="0" smtClean="0">
              <a:solidFill>
                <a:schemeClr val="tx1"/>
              </a:solidFill>
              <a:latin typeface="Times New Roman" panose="02020603050405020304" pitchFamily="18" charset="0"/>
              <a:cs typeface="Times New Roman" panose="02020603050405020304" pitchFamily="18" charset="0"/>
            </a:endParaRPr>
          </a:p>
          <a:p>
            <a:pPr algn="ctr"/>
            <a:r>
              <a:rPr lang="en-US" sz="1200" cap="small" dirty="0" smtClean="0">
                <a:solidFill>
                  <a:schemeClr val="tx1"/>
                </a:solidFill>
                <a:latin typeface="Times New Roman" panose="02020603050405020304" pitchFamily="18" charset="0"/>
                <a:cs typeface="Times New Roman" panose="02020603050405020304" pitchFamily="18" charset="0"/>
              </a:rPr>
              <a:t>Shader Engine I</a:t>
            </a:r>
          </a:p>
          <a:p>
            <a:pPr algn="ctr"/>
            <a:endParaRPr lang="en-US" sz="1200" cap="small" dirty="0" smtClean="0">
              <a:solidFill>
                <a:schemeClr val="tx1"/>
              </a:solidFill>
              <a:latin typeface="Times New Roman" panose="02020603050405020304" pitchFamily="18" charset="0"/>
              <a:cs typeface="Times New Roman" panose="02020603050405020304" pitchFamily="18" charset="0"/>
            </a:endParaRPr>
          </a:p>
          <a:p>
            <a:pPr algn="ctr"/>
            <a:endParaRPr lang="en-US" sz="1200" cap="small" dirty="0" smtClean="0">
              <a:solidFill>
                <a:schemeClr val="tx1"/>
              </a:solidFill>
              <a:latin typeface="Times New Roman" panose="02020603050405020304" pitchFamily="18" charset="0"/>
              <a:cs typeface="Times New Roman" panose="02020603050405020304" pitchFamily="18" charset="0"/>
            </a:endParaRPr>
          </a:p>
          <a:p>
            <a:pPr algn="ctr"/>
            <a:endParaRPr lang="en-US" sz="1200" cap="small" dirty="0">
              <a:solidFill>
                <a:schemeClr val="tx1"/>
              </a:solidFill>
              <a:latin typeface="Times New Roman" panose="02020603050405020304" pitchFamily="18" charset="0"/>
              <a:cs typeface="Times New Roman" panose="02020603050405020304" pitchFamily="18" charset="0"/>
            </a:endParaRPr>
          </a:p>
          <a:p>
            <a:pPr algn="ctr"/>
            <a:endParaRPr lang="en-US" sz="1200" cap="small" dirty="0">
              <a:solidFill>
                <a:schemeClr val="tx1"/>
              </a:solidFill>
              <a:latin typeface="Times New Roman" panose="02020603050405020304" pitchFamily="18" charset="0"/>
              <a:cs typeface="Times New Roman" panose="02020603050405020304" pitchFamily="18" charset="0"/>
            </a:endParaRPr>
          </a:p>
        </p:txBody>
      </p:sp>
      <p:sp>
        <p:nvSpPr>
          <p:cNvPr id="50" name="Rectangle 49"/>
          <p:cNvSpPr/>
          <p:nvPr/>
        </p:nvSpPr>
        <p:spPr>
          <a:xfrm>
            <a:off x="2296293" y="1401884"/>
            <a:ext cx="242468" cy="244058"/>
          </a:xfrm>
          <a:prstGeom prst="rect">
            <a:avLst/>
          </a:prstGeom>
          <a:solidFill>
            <a:srgbClr val="69D8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1" name="Rectangle 50"/>
          <p:cNvSpPr/>
          <p:nvPr/>
        </p:nvSpPr>
        <p:spPr>
          <a:xfrm>
            <a:off x="1614529" y="1760358"/>
            <a:ext cx="559790" cy="234127"/>
          </a:xfrm>
          <a:prstGeom prst="rect">
            <a:avLst/>
          </a:prstGeom>
          <a:solidFill>
            <a:srgbClr val="FFC819"/>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100" cap="small" dirty="0">
                <a:solidFill>
                  <a:prstClr val="black"/>
                </a:solidFill>
                <a:latin typeface="Times New Roman" panose="02020603050405020304" pitchFamily="18" charset="0"/>
                <a:cs typeface="Times New Roman" panose="02020603050405020304" pitchFamily="18" charset="0"/>
              </a:rPr>
              <a:t>CU</a:t>
            </a:r>
          </a:p>
        </p:txBody>
      </p:sp>
      <p:cxnSp>
        <p:nvCxnSpPr>
          <p:cNvPr id="63" name="Straight Connector 62"/>
          <p:cNvCxnSpPr/>
          <p:nvPr/>
        </p:nvCxnSpPr>
        <p:spPr>
          <a:xfrm>
            <a:off x="3357091" y="1647062"/>
            <a:ext cx="3146" cy="2797093"/>
          </a:xfrm>
          <a:prstGeom prst="line">
            <a:avLst/>
          </a:prstGeom>
          <a:ln>
            <a:solidFill>
              <a:schemeClr val="bg1">
                <a:lumMod val="75000"/>
              </a:schemeClr>
            </a:solidFill>
            <a:prstDash val="sysDash"/>
          </a:ln>
        </p:spPr>
        <p:style>
          <a:lnRef idx="2">
            <a:schemeClr val="accent3"/>
          </a:lnRef>
          <a:fillRef idx="1">
            <a:schemeClr val="lt1"/>
          </a:fillRef>
          <a:effectRef idx="0">
            <a:schemeClr val="accent3"/>
          </a:effectRef>
          <a:fontRef idx="minor">
            <a:schemeClr val="dk1"/>
          </a:fontRef>
        </p:style>
      </p:cxnSp>
      <p:cxnSp>
        <p:nvCxnSpPr>
          <p:cNvPr id="64" name="Straight Connector 63"/>
          <p:cNvCxnSpPr/>
          <p:nvPr/>
        </p:nvCxnSpPr>
        <p:spPr>
          <a:xfrm flipH="1">
            <a:off x="2174319" y="1877421"/>
            <a:ext cx="1178009" cy="2372"/>
          </a:xfrm>
          <a:prstGeom prst="line">
            <a:avLst/>
          </a:prstGeom>
          <a:ln>
            <a:solidFill>
              <a:schemeClr val="bg1">
                <a:lumMod val="75000"/>
              </a:schemeClr>
            </a:solidFill>
            <a:prstDash val="sysDash"/>
          </a:ln>
        </p:spPr>
        <p:style>
          <a:lnRef idx="2">
            <a:schemeClr val="accent3"/>
          </a:lnRef>
          <a:fillRef idx="1">
            <a:schemeClr val="lt1"/>
          </a:fillRef>
          <a:effectRef idx="0">
            <a:schemeClr val="accent3"/>
          </a:effectRef>
          <a:fontRef idx="minor">
            <a:schemeClr val="dk1"/>
          </a:fontRef>
        </p:style>
      </p:cxnSp>
      <p:sp>
        <p:nvSpPr>
          <p:cNvPr id="74" name="Rectangle 73"/>
          <p:cNvSpPr/>
          <p:nvPr/>
        </p:nvSpPr>
        <p:spPr>
          <a:xfrm>
            <a:off x="2606643" y="1401884"/>
            <a:ext cx="242468" cy="244058"/>
          </a:xfrm>
          <a:prstGeom prst="rect">
            <a:avLst/>
          </a:prstGeom>
          <a:solidFill>
            <a:srgbClr val="69D8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7" name="Rectangle 76"/>
          <p:cNvSpPr/>
          <p:nvPr/>
        </p:nvSpPr>
        <p:spPr>
          <a:xfrm>
            <a:off x="2915482" y="1401883"/>
            <a:ext cx="242468" cy="242873"/>
          </a:xfrm>
          <a:prstGeom prst="rect">
            <a:avLst/>
          </a:prstGeom>
          <a:solidFill>
            <a:srgbClr val="69D8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8" name="Rectangle 77"/>
          <p:cNvSpPr/>
          <p:nvPr/>
        </p:nvSpPr>
        <p:spPr>
          <a:xfrm>
            <a:off x="3229422" y="1401883"/>
            <a:ext cx="242468" cy="242873"/>
          </a:xfrm>
          <a:prstGeom prst="rect">
            <a:avLst/>
          </a:prstGeom>
          <a:solidFill>
            <a:srgbClr val="69D8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9" name="Rectangle 78"/>
          <p:cNvSpPr/>
          <p:nvPr/>
        </p:nvSpPr>
        <p:spPr>
          <a:xfrm>
            <a:off x="1614529" y="2108901"/>
            <a:ext cx="559790" cy="234127"/>
          </a:xfrm>
          <a:prstGeom prst="rect">
            <a:avLst/>
          </a:prstGeom>
          <a:solidFill>
            <a:srgbClr val="FFC819"/>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100" cap="small" dirty="0">
                <a:solidFill>
                  <a:prstClr val="black"/>
                </a:solidFill>
                <a:latin typeface="Times New Roman" panose="02020603050405020304" pitchFamily="18" charset="0"/>
                <a:cs typeface="Times New Roman" panose="02020603050405020304" pitchFamily="18" charset="0"/>
              </a:rPr>
              <a:t>CU</a:t>
            </a:r>
          </a:p>
        </p:txBody>
      </p:sp>
      <p:cxnSp>
        <p:nvCxnSpPr>
          <p:cNvPr id="80" name="Straight Connector 79"/>
          <p:cNvCxnSpPr/>
          <p:nvPr/>
        </p:nvCxnSpPr>
        <p:spPr>
          <a:xfrm flipH="1">
            <a:off x="2174319" y="2225964"/>
            <a:ext cx="1178009" cy="2372"/>
          </a:xfrm>
          <a:prstGeom prst="line">
            <a:avLst/>
          </a:prstGeom>
          <a:ln>
            <a:solidFill>
              <a:schemeClr val="bg1">
                <a:lumMod val="75000"/>
              </a:schemeClr>
            </a:solidFill>
            <a:prstDash val="sysDash"/>
          </a:ln>
        </p:spPr>
        <p:style>
          <a:lnRef idx="2">
            <a:schemeClr val="accent3"/>
          </a:lnRef>
          <a:fillRef idx="1">
            <a:schemeClr val="lt1"/>
          </a:fillRef>
          <a:effectRef idx="0">
            <a:schemeClr val="accent3"/>
          </a:effectRef>
          <a:fontRef idx="minor">
            <a:schemeClr val="dk1"/>
          </a:fontRef>
        </p:style>
      </p:cxnSp>
      <p:sp>
        <p:nvSpPr>
          <p:cNvPr id="81" name="Rectangle 80"/>
          <p:cNvSpPr/>
          <p:nvPr/>
        </p:nvSpPr>
        <p:spPr>
          <a:xfrm>
            <a:off x="1614529" y="2457444"/>
            <a:ext cx="559790" cy="234127"/>
          </a:xfrm>
          <a:prstGeom prst="rect">
            <a:avLst/>
          </a:prstGeom>
          <a:solidFill>
            <a:srgbClr val="FFC819"/>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100" cap="small" dirty="0">
                <a:solidFill>
                  <a:prstClr val="black"/>
                </a:solidFill>
                <a:latin typeface="Times New Roman" panose="02020603050405020304" pitchFamily="18" charset="0"/>
                <a:cs typeface="Times New Roman" panose="02020603050405020304" pitchFamily="18" charset="0"/>
              </a:rPr>
              <a:t>CU</a:t>
            </a:r>
          </a:p>
        </p:txBody>
      </p:sp>
      <p:cxnSp>
        <p:nvCxnSpPr>
          <p:cNvPr id="82" name="Straight Connector 81"/>
          <p:cNvCxnSpPr/>
          <p:nvPr/>
        </p:nvCxnSpPr>
        <p:spPr>
          <a:xfrm flipH="1">
            <a:off x="2174319" y="2574508"/>
            <a:ext cx="1178009" cy="2372"/>
          </a:xfrm>
          <a:prstGeom prst="line">
            <a:avLst/>
          </a:prstGeom>
          <a:ln>
            <a:solidFill>
              <a:schemeClr val="bg1">
                <a:lumMod val="75000"/>
              </a:schemeClr>
            </a:solidFill>
            <a:prstDash val="sysDash"/>
          </a:ln>
        </p:spPr>
        <p:style>
          <a:lnRef idx="2">
            <a:schemeClr val="accent3"/>
          </a:lnRef>
          <a:fillRef idx="1">
            <a:schemeClr val="lt1"/>
          </a:fillRef>
          <a:effectRef idx="0">
            <a:schemeClr val="accent3"/>
          </a:effectRef>
          <a:fontRef idx="minor">
            <a:schemeClr val="dk1"/>
          </a:fontRef>
        </p:style>
      </p:cxnSp>
      <p:sp>
        <p:nvSpPr>
          <p:cNvPr id="83" name="Rectangle 82"/>
          <p:cNvSpPr/>
          <p:nvPr/>
        </p:nvSpPr>
        <p:spPr>
          <a:xfrm>
            <a:off x="1614529" y="2803616"/>
            <a:ext cx="559790" cy="234127"/>
          </a:xfrm>
          <a:prstGeom prst="rect">
            <a:avLst/>
          </a:prstGeom>
          <a:solidFill>
            <a:srgbClr val="FFC819"/>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100" cap="small" dirty="0">
                <a:solidFill>
                  <a:prstClr val="black"/>
                </a:solidFill>
                <a:latin typeface="Times New Roman" panose="02020603050405020304" pitchFamily="18" charset="0"/>
                <a:cs typeface="Times New Roman" panose="02020603050405020304" pitchFamily="18" charset="0"/>
              </a:rPr>
              <a:t>CU</a:t>
            </a:r>
          </a:p>
        </p:txBody>
      </p:sp>
      <p:cxnSp>
        <p:nvCxnSpPr>
          <p:cNvPr id="84" name="Straight Connector 83"/>
          <p:cNvCxnSpPr/>
          <p:nvPr/>
        </p:nvCxnSpPr>
        <p:spPr>
          <a:xfrm flipH="1">
            <a:off x="2174319" y="2920680"/>
            <a:ext cx="1178009" cy="2372"/>
          </a:xfrm>
          <a:prstGeom prst="line">
            <a:avLst/>
          </a:prstGeom>
          <a:ln>
            <a:solidFill>
              <a:schemeClr val="bg1">
                <a:lumMod val="75000"/>
              </a:schemeClr>
            </a:solidFill>
            <a:prstDash val="sysDash"/>
          </a:ln>
        </p:spPr>
        <p:style>
          <a:lnRef idx="2">
            <a:schemeClr val="accent3"/>
          </a:lnRef>
          <a:fillRef idx="1">
            <a:schemeClr val="lt1"/>
          </a:fillRef>
          <a:effectRef idx="0">
            <a:schemeClr val="accent3"/>
          </a:effectRef>
          <a:fontRef idx="minor">
            <a:schemeClr val="dk1"/>
          </a:fontRef>
        </p:style>
      </p:cxnSp>
      <p:sp>
        <p:nvSpPr>
          <p:cNvPr id="85" name="Rectangle 84"/>
          <p:cNvSpPr/>
          <p:nvPr/>
        </p:nvSpPr>
        <p:spPr>
          <a:xfrm>
            <a:off x="1611385" y="3281527"/>
            <a:ext cx="559790" cy="234127"/>
          </a:xfrm>
          <a:prstGeom prst="rect">
            <a:avLst/>
          </a:prstGeom>
          <a:solidFill>
            <a:srgbClr val="FFDA65">
              <a:alpha val="29000"/>
            </a:srgbClr>
          </a:solid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100" cap="small" dirty="0">
                <a:solidFill>
                  <a:prstClr val="black"/>
                </a:solidFill>
                <a:latin typeface="Times New Roman" panose="02020603050405020304" pitchFamily="18" charset="0"/>
                <a:cs typeface="Times New Roman" panose="02020603050405020304" pitchFamily="18" charset="0"/>
              </a:rPr>
              <a:t>CU</a:t>
            </a:r>
          </a:p>
        </p:txBody>
      </p:sp>
      <p:cxnSp>
        <p:nvCxnSpPr>
          <p:cNvPr id="86" name="Straight Connector 85"/>
          <p:cNvCxnSpPr/>
          <p:nvPr/>
        </p:nvCxnSpPr>
        <p:spPr>
          <a:xfrm flipH="1">
            <a:off x="2171175" y="3398590"/>
            <a:ext cx="1178009" cy="2372"/>
          </a:xfrm>
          <a:prstGeom prst="line">
            <a:avLst/>
          </a:prstGeom>
          <a:ln>
            <a:solidFill>
              <a:schemeClr val="bg1">
                <a:lumMod val="75000"/>
              </a:schemeClr>
            </a:solidFill>
            <a:prstDash val="sysDash"/>
          </a:ln>
        </p:spPr>
        <p:style>
          <a:lnRef idx="2">
            <a:schemeClr val="accent3"/>
          </a:lnRef>
          <a:fillRef idx="1">
            <a:schemeClr val="lt1"/>
          </a:fillRef>
          <a:effectRef idx="0">
            <a:schemeClr val="accent3"/>
          </a:effectRef>
          <a:fontRef idx="minor">
            <a:schemeClr val="dk1"/>
          </a:fontRef>
        </p:style>
      </p:cxnSp>
      <p:sp>
        <p:nvSpPr>
          <p:cNvPr id="87" name="Rectangle 86"/>
          <p:cNvSpPr/>
          <p:nvPr/>
        </p:nvSpPr>
        <p:spPr>
          <a:xfrm>
            <a:off x="1611385" y="3630070"/>
            <a:ext cx="559790" cy="234127"/>
          </a:xfrm>
          <a:prstGeom prst="rect">
            <a:avLst/>
          </a:prstGeom>
          <a:solidFill>
            <a:srgbClr val="FFDA65">
              <a:alpha val="29000"/>
            </a:srgbClr>
          </a:solid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100" cap="small" dirty="0">
                <a:solidFill>
                  <a:prstClr val="black"/>
                </a:solidFill>
                <a:latin typeface="Times New Roman" panose="02020603050405020304" pitchFamily="18" charset="0"/>
                <a:cs typeface="Times New Roman" panose="02020603050405020304" pitchFamily="18" charset="0"/>
              </a:rPr>
              <a:t>CU</a:t>
            </a:r>
          </a:p>
        </p:txBody>
      </p:sp>
      <p:cxnSp>
        <p:nvCxnSpPr>
          <p:cNvPr id="88" name="Straight Connector 87"/>
          <p:cNvCxnSpPr/>
          <p:nvPr/>
        </p:nvCxnSpPr>
        <p:spPr>
          <a:xfrm flipH="1">
            <a:off x="2171175" y="3747133"/>
            <a:ext cx="1178009" cy="2372"/>
          </a:xfrm>
          <a:prstGeom prst="line">
            <a:avLst/>
          </a:prstGeom>
          <a:ln>
            <a:solidFill>
              <a:schemeClr val="bg1">
                <a:lumMod val="75000"/>
              </a:schemeClr>
            </a:solidFill>
            <a:prstDash val="sysDash"/>
          </a:ln>
        </p:spPr>
        <p:style>
          <a:lnRef idx="2">
            <a:schemeClr val="accent3"/>
          </a:lnRef>
          <a:fillRef idx="1">
            <a:schemeClr val="lt1"/>
          </a:fillRef>
          <a:effectRef idx="0">
            <a:schemeClr val="accent3"/>
          </a:effectRef>
          <a:fontRef idx="minor">
            <a:schemeClr val="dk1"/>
          </a:fontRef>
        </p:style>
      </p:cxnSp>
      <p:sp>
        <p:nvSpPr>
          <p:cNvPr id="89" name="Rectangle 88"/>
          <p:cNvSpPr/>
          <p:nvPr/>
        </p:nvSpPr>
        <p:spPr>
          <a:xfrm>
            <a:off x="1611385" y="3978613"/>
            <a:ext cx="559790" cy="234127"/>
          </a:xfrm>
          <a:prstGeom prst="rect">
            <a:avLst/>
          </a:prstGeom>
          <a:solidFill>
            <a:srgbClr val="FFDA65">
              <a:alpha val="29000"/>
            </a:srgbClr>
          </a:solid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100" cap="small" dirty="0">
                <a:solidFill>
                  <a:prstClr val="black"/>
                </a:solidFill>
                <a:latin typeface="Times New Roman" panose="02020603050405020304" pitchFamily="18" charset="0"/>
                <a:cs typeface="Times New Roman" panose="02020603050405020304" pitchFamily="18" charset="0"/>
              </a:rPr>
              <a:t>CU</a:t>
            </a:r>
          </a:p>
        </p:txBody>
      </p:sp>
      <p:cxnSp>
        <p:nvCxnSpPr>
          <p:cNvPr id="90" name="Straight Connector 89"/>
          <p:cNvCxnSpPr/>
          <p:nvPr/>
        </p:nvCxnSpPr>
        <p:spPr>
          <a:xfrm flipH="1">
            <a:off x="2171175" y="4095677"/>
            <a:ext cx="1178009" cy="2372"/>
          </a:xfrm>
          <a:prstGeom prst="line">
            <a:avLst/>
          </a:prstGeom>
          <a:ln>
            <a:solidFill>
              <a:schemeClr val="bg1">
                <a:lumMod val="75000"/>
              </a:schemeClr>
            </a:solidFill>
            <a:prstDash val="sysDash"/>
          </a:ln>
        </p:spPr>
        <p:style>
          <a:lnRef idx="2">
            <a:schemeClr val="accent3"/>
          </a:lnRef>
          <a:fillRef idx="1">
            <a:schemeClr val="lt1"/>
          </a:fillRef>
          <a:effectRef idx="0">
            <a:schemeClr val="accent3"/>
          </a:effectRef>
          <a:fontRef idx="minor">
            <a:schemeClr val="dk1"/>
          </a:fontRef>
        </p:style>
      </p:cxnSp>
      <p:sp>
        <p:nvSpPr>
          <p:cNvPr id="91" name="Rectangle 90"/>
          <p:cNvSpPr/>
          <p:nvPr/>
        </p:nvSpPr>
        <p:spPr>
          <a:xfrm>
            <a:off x="1611385" y="4324785"/>
            <a:ext cx="559790" cy="234127"/>
          </a:xfrm>
          <a:prstGeom prst="rect">
            <a:avLst/>
          </a:prstGeom>
          <a:solidFill>
            <a:srgbClr val="FFDA65">
              <a:alpha val="29000"/>
            </a:srgbClr>
          </a:solid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100" cap="small" dirty="0">
                <a:solidFill>
                  <a:prstClr val="black"/>
                </a:solidFill>
                <a:latin typeface="Times New Roman" panose="02020603050405020304" pitchFamily="18" charset="0"/>
                <a:cs typeface="Times New Roman" panose="02020603050405020304" pitchFamily="18" charset="0"/>
              </a:rPr>
              <a:t>CU</a:t>
            </a:r>
          </a:p>
        </p:txBody>
      </p:sp>
      <p:cxnSp>
        <p:nvCxnSpPr>
          <p:cNvPr id="92" name="Straight Connector 91"/>
          <p:cNvCxnSpPr/>
          <p:nvPr/>
        </p:nvCxnSpPr>
        <p:spPr>
          <a:xfrm flipH="1">
            <a:off x="2171175" y="4441849"/>
            <a:ext cx="1178009" cy="2372"/>
          </a:xfrm>
          <a:prstGeom prst="line">
            <a:avLst/>
          </a:prstGeom>
          <a:ln>
            <a:solidFill>
              <a:schemeClr val="bg1">
                <a:lumMod val="75000"/>
              </a:schemeClr>
            </a:solidFill>
            <a:prstDash val="sysDash"/>
          </a:ln>
        </p:spPr>
        <p:style>
          <a:lnRef idx="2">
            <a:schemeClr val="accent3"/>
          </a:lnRef>
          <a:fillRef idx="1">
            <a:schemeClr val="lt1"/>
          </a:fillRef>
          <a:effectRef idx="0">
            <a:schemeClr val="accent3"/>
          </a:effectRef>
          <a:fontRef idx="minor">
            <a:schemeClr val="dk1"/>
          </a:fontRef>
        </p:style>
      </p:cxnSp>
      <p:cxnSp>
        <p:nvCxnSpPr>
          <p:cNvPr id="93" name="Straight Connector 92"/>
          <p:cNvCxnSpPr/>
          <p:nvPr/>
        </p:nvCxnSpPr>
        <p:spPr>
          <a:xfrm>
            <a:off x="3040640" y="1641976"/>
            <a:ext cx="3146" cy="2797093"/>
          </a:xfrm>
          <a:prstGeom prst="line">
            <a:avLst/>
          </a:prstGeom>
          <a:ln>
            <a:solidFill>
              <a:schemeClr val="bg1">
                <a:lumMod val="75000"/>
              </a:schemeClr>
            </a:solidFill>
            <a:prstDash val="sysDash"/>
          </a:ln>
        </p:spPr>
        <p:style>
          <a:lnRef idx="2">
            <a:schemeClr val="accent3"/>
          </a:lnRef>
          <a:fillRef idx="1">
            <a:schemeClr val="lt1"/>
          </a:fillRef>
          <a:effectRef idx="0">
            <a:schemeClr val="accent3"/>
          </a:effectRef>
          <a:fontRef idx="minor">
            <a:schemeClr val="dk1"/>
          </a:fontRef>
        </p:style>
      </p:cxnSp>
      <p:cxnSp>
        <p:nvCxnSpPr>
          <p:cNvPr id="94" name="Straight Connector 93"/>
          <p:cNvCxnSpPr/>
          <p:nvPr/>
        </p:nvCxnSpPr>
        <p:spPr>
          <a:xfrm>
            <a:off x="2730087" y="1641976"/>
            <a:ext cx="3146" cy="2797093"/>
          </a:xfrm>
          <a:prstGeom prst="line">
            <a:avLst/>
          </a:prstGeom>
          <a:ln>
            <a:solidFill>
              <a:schemeClr val="bg1">
                <a:lumMod val="75000"/>
              </a:schemeClr>
            </a:solidFill>
            <a:prstDash val="sysDash"/>
          </a:ln>
        </p:spPr>
        <p:style>
          <a:lnRef idx="2">
            <a:schemeClr val="accent3"/>
          </a:lnRef>
          <a:fillRef idx="1">
            <a:schemeClr val="lt1"/>
          </a:fillRef>
          <a:effectRef idx="0">
            <a:schemeClr val="accent3"/>
          </a:effectRef>
          <a:fontRef idx="minor">
            <a:schemeClr val="dk1"/>
          </a:fontRef>
        </p:style>
      </p:cxnSp>
      <p:cxnSp>
        <p:nvCxnSpPr>
          <p:cNvPr id="95" name="Straight Connector 94"/>
          <p:cNvCxnSpPr/>
          <p:nvPr/>
        </p:nvCxnSpPr>
        <p:spPr>
          <a:xfrm>
            <a:off x="2419089" y="1633636"/>
            <a:ext cx="3146" cy="2797093"/>
          </a:xfrm>
          <a:prstGeom prst="line">
            <a:avLst/>
          </a:prstGeom>
          <a:ln>
            <a:solidFill>
              <a:schemeClr val="bg1">
                <a:lumMod val="75000"/>
              </a:schemeClr>
            </a:solidFill>
            <a:prstDash val="sysDash"/>
          </a:ln>
        </p:spPr>
        <p:style>
          <a:lnRef idx="2">
            <a:schemeClr val="accent3"/>
          </a:lnRef>
          <a:fillRef idx="1">
            <a:schemeClr val="lt1"/>
          </a:fillRef>
          <a:effectRef idx="0">
            <a:schemeClr val="accent3"/>
          </a:effectRef>
          <a:fontRef idx="minor">
            <a:schemeClr val="dk1"/>
          </a:fontRef>
        </p:style>
      </p:cxnSp>
      <p:sp>
        <p:nvSpPr>
          <p:cNvPr id="96" name="Rectangle 95"/>
          <p:cNvSpPr/>
          <p:nvPr/>
        </p:nvSpPr>
        <p:spPr>
          <a:xfrm>
            <a:off x="5967145" y="1401884"/>
            <a:ext cx="242468" cy="244058"/>
          </a:xfrm>
          <a:prstGeom prst="rect">
            <a:avLst/>
          </a:prstGeom>
          <a:solidFill>
            <a:srgbClr val="69D8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97" name="Rectangle 96"/>
          <p:cNvSpPr/>
          <p:nvPr/>
        </p:nvSpPr>
        <p:spPr>
          <a:xfrm>
            <a:off x="5285381" y="1760358"/>
            <a:ext cx="559790" cy="234127"/>
          </a:xfrm>
          <a:prstGeom prst="rect">
            <a:avLst/>
          </a:prstGeom>
          <a:solidFill>
            <a:srgbClr val="FFDA65">
              <a:alpha val="29000"/>
            </a:srgbClr>
          </a:solid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100" cap="small" dirty="0">
                <a:solidFill>
                  <a:prstClr val="black"/>
                </a:solidFill>
                <a:latin typeface="Times New Roman" panose="02020603050405020304" pitchFamily="18" charset="0"/>
                <a:cs typeface="Times New Roman" panose="02020603050405020304" pitchFamily="18" charset="0"/>
              </a:rPr>
              <a:t>CU</a:t>
            </a:r>
          </a:p>
        </p:txBody>
      </p:sp>
      <p:cxnSp>
        <p:nvCxnSpPr>
          <p:cNvPr id="98" name="Straight Connector 97"/>
          <p:cNvCxnSpPr/>
          <p:nvPr/>
        </p:nvCxnSpPr>
        <p:spPr>
          <a:xfrm>
            <a:off x="7016890" y="1644756"/>
            <a:ext cx="3146" cy="2797093"/>
          </a:xfrm>
          <a:prstGeom prst="line">
            <a:avLst/>
          </a:prstGeom>
          <a:ln>
            <a:solidFill>
              <a:schemeClr val="bg1">
                <a:lumMod val="75000"/>
              </a:schemeClr>
            </a:solidFill>
            <a:prstDash val="sysDash"/>
          </a:ln>
        </p:spPr>
        <p:style>
          <a:lnRef idx="2">
            <a:schemeClr val="accent3"/>
          </a:lnRef>
          <a:fillRef idx="1">
            <a:schemeClr val="lt1"/>
          </a:fillRef>
          <a:effectRef idx="0">
            <a:schemeClr val="accent3"/>
          </a:effectRef>
          <a:fontRef idx="minor">
            <a:schemeClr val="dk1"/>
          </a:fontRef>
        </p:style>
      </p:cxnSp>
      <p:cxnSp>
        <p:nvCxnSpPr>
          <p:cNvPr id="99" name="Straight Connector 98"/>
          <p:cNvCxnSpPr/>
          <p:nvPr/>
        </p:nvCxnSpPr>
        <p:spPr>
          <a:xfrm flipH="1">
            <a:off x="5845171" y="1877421"/>
            <a:ext cx="1178009" cy="2372"/>
          </a:xfrm>
          <a:prstGeom prst="line">
            <a:avLst/>
          </a:prstGeom>
          <a:ln>
            <a:solidFill>
              <a:schemeClr val="bg1">
                <a:lumMod val="75000"/>
              </a:schemeClr>
            </a:solidFill>
            <a:prstDash val="sysDash"/>
          </a:ln>
        </p:spPr>
        <p:style>
          <a:lnRef idx="2">
            <a:schemeClr val="accent3"/>
          </a:lnRef>
          <a:fillRef idx="1">
            <a:schemeClr val="lt1"/>
          </a:fillRef>
          <a:effectRef idx="0">
            <a:schemeClr val="accent3"/>
          </a:effectRef>
          <a:fontRef idx="minor">
            <a:schemeClr val="dk1"/>
          </a:fontRef>
        </p:style>
      </p:cxnSp>
      <p:sp>
        <p:nvSpPr>
          <p:cNvPr id="100" name="Rectangle 99"/>
          <p:cNvSpPr/>
          <p:nvPr/>
        </p:nvSpPr>
        <p:spPr>
          <a:xfrm>
            <a:off x="6277495" y="1401884"/>
            <a:ext cx="242468" cy="244058"/>
          </a:xfrm>
          <a:prstGeom prst="rect">
            <a:avLst/>
          </a:prstGeom>
          <a:solidFill>
            <a:srgbClr val="69D8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1" name="Rectangle 100"/>
          <p:cNvSpPr/>
          <p:nvPr/>
        </p:nvSpPr>
        <p:spPr>
          <a:xfrm>
            <a:off x="6586334" y="1401883"/>
            <a:ext cx="242468" cy="242873"/>
          </a:xfrm>
          <a:prstGeom prst="rect">
            <a:avLst/>
          </a:prstGeom>
          <a:solidFill>
            <a:srgbClr val="69D8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2" name="Rectangle 101"/>
          <p:cNvSpPr/>
          <p:nvPr/>
        </p:nvSpPr>
        <p:spPr>
          <a:xfrm>
            <a:off x="6900274" y="1401883"/>
            <a:ext cx="242468" cy="242873"/>
          </a:xfrm>
          <a:prstGeom prst="rect">
            <a:avLst/>
          </a:prstGeom>
          <a:solidFill>
            <a:srgbClr val="69D8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3" name="Rectangle 102"/>
          <p:cNvSpPr/>
          <p:nvPr/>
        </p:nvSpPr>
        <p:spPr>
          <a:xfrm>
            <a:off x="5285381" y="2108901"/>
            <a:ext cx="559790" cy="234127"/>
          </a:xfrm>
          <a:prstGeom prst="rect">
            <a:avLst/>
          </a:prstGeom>
          <a:solidFill>
            <a:srgbClr val="FFDA65">
              <a:alpha val="29000"/>
            </a:srgbClr>
          </a:solid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100" cap="small" dirty="0">
                <a:solidFill>
                  <a:prstClr val="black"/>
                </a:solidFill>
                <a:latin typeface="Times New Roman" panose="02020603050405020304" pitchFamily="18" charset="0"/>
                <a:cs typeface="Times New Roman" panose="02020603050405020304" pitchFamily="18" charset="0"/>
              </a:rPr>
              <a:t>CU</a:t>
            </a:r>
          </a:p>
        </p:txBody>
      </p:sp>
      <p:cxnSp>
        <p:nvCxnSpPr>
          <p:cNvPr id="104" name="Straight Connector 103"/>
          <p:cNvCxnSpPr/>
          <p:nvPr/>
        </p:nvCxnSpPr>
        <p:spPr>
          <a:xfrm flipH="1">
            <a:off x="5845171" y="2225964"/>
            <a:ext cx="1178009" cy="2372"/>
          </a:xfrm>
          <a:prstGeom prst="line">
            <a:avLst/>
          </a:prstGeom>
          <a:ln>
            <a:solidFill>
              <a:schemeClr val="bg1">
                <a:lumMod val="75000"/>
              </a:schemeClr>
            </a:solidFill>
            <a:prstDash val="sysDash"/>
          </a:ln>
        </p:spPr>
        <p:style>
          <a:lnRef idx="2">
            <a:schemeClr val="accent3"/>
          </a:lnRef>
          <a:fillRef idx="1">
            <a:schemeClr val="lt1"/>
          </a:fillRef>
          <a:effectRef idx="0">
            <a:schemeClr val="accent3"/>
          </a:effectRef>
          <a:fontRef idx="minor">
            <a:schemeClr val="dk1"/>
          </a:fontRef>
        </p:style>
      </p:cxnSp>
      <p:sp>
        <p:nvSpPr>
          <p:cNvPr id="105" name="Rectangle 104"/>
          <p:cNvSpPr/>
          <p:nvPr/>
        </p:nvSpPr>
        <p:spPr>
          <a:xfrm>
            <a:off x="5285381" y="2457444"/>
            <a:ext cx="559790" cy="234127"/>
          </a:xfrm>
          <a:prstGeom prst="rect">
            <a:avLst/>
          </a:prstGeom>
          <a:solidFill>
            <a:srgbClr val="FFDA65">
              <a:alpha val="29000"/>
            </a:srgbClr>
          </a:solid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100" cap="small" dirty="0">
                <a:solidFill>
                  <a:prstClr val="black"/>
                </a:solidFill>
                <a:latin typeface="Times New Roman" panose="02020603050405020304" pitchFamily="18" charset="0"/>
                <a:cs typeface="Times New Roman" panose="02020603050405020304" pitchFamily="18" charset="0"/>
              </a:rPr>
              <a:t>CU</a:t>
            </a:r>
          </a:p>
        </p:txBody>
      </p:sp>
      <p:cxnSp>
        <p:nvCxnSpPr>
          <p:cNvPr id="106" name="Straight Connector 105"/>
          <p:cNvCxnSpPr/>
          <p:nvPr/>
        </p:nvCxnSpPr>
        <p:spPr>
          <a:xfrm flipH="1">
            <a:off x="5845171" y="2574508"/>
            <a:ext cx="1178009" cy="2372"/>
          </a:xfrm>
          <a:prstGeom prst="line">
            <a:avLst/>
          </a:prstGeom>
          <a:ln>
            <a:solidFill>
              <a:schemeClr val="bg1">
                <a:lumMod val="75000"/>
              </a:schemeClr>
            </a:solidFill>
            <a:prstDash val="sysDash"/>
          </a:ln>
        </p:spPr>
        <p:style>
          <a:lnRef idx="2">
            <a:schemeClr val="accent3"/>
          </a:lnRef>
          <a:fillRef idx="1">
            <a:schemeClr val="lt1"/>
          </a:fillRef>
          <a:effectRef idx="0">
            <a:schemeClr val="accent3"/>
          </a:effectRef>
          <a:fontRef idx="minor">
            <a:schemeClr val="dk1"/>
          </a:fontRef>
        </p:style>
      </p:cxnSp>
      <p:sp>
        <p:nvSpPr>
          <p:cNvPr id="107" name="Rectangle 106"/>
          <p:cNvSpPr/>
          <p:nvPr/>
        </p:nvSpPr>
        <p:spPr>
          <a:xfrm>
            <a:off x="5285381" y="2803616"/>
            <a:ext cx="559790" cy="234127"/>
          </a:xfrm>
          <a:prstGeom prst="rect">
            <a:avLst/>
          </a:prstGeom>
          <a:solidFill>
            <a:srgbClr val="FFDA65">
              <a:alpha val="29000"/>
            </a:srgbClr>
          </a:solid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100" cap="small" dirty="0">
                <a:solidFill>
                  <a:prstClr val="black"/>
                </a:solidFill>
                <a:latin typeface="Times New Roman" panose="02020603050405020304" pitchFamily="18" charset="0"/>
                <a:cs typeface="Times New Roman" panose="02020603050405020304" pitchFamily="18" charset="0"/>
              </a:rPr>
              <a:t>CU</a:t>
            </a:r>
          </a:p>
        </p:txBody>
      </p:sp>
      <p:cxnSp>
        <p:nvCxnSpPr>
          <p:cNvPr id="108" name="Straight Connector 107"/>
          <p:cNvCxnSpPr/>
          <p:nvPr/>
        </p:nvCxnSpPr>
        <p:spPr>
          <a:xfrm flipH="1">
            <a:off x="5845171" y="2920680"/>
            <a:ext cx="1178009" cy="2372"/>
          </a:xfrm>
          <a:prstGeom prst="line">
            <a:avLst/>
          </a:prstGeom>
          <a:ln>
            <a:solidFill>
              <a:schemeClr val="bg1">
                <a:lumMod val="75000"/>
              </a:schemeClr>
            </a:solidFill>
            <a:prstDash val="sysDash"/>
          </a:ln>
        </p:spPr>
        <p:style>
          <a:lnRef idx="2">
            <a:schemeClr val="accent3"/>
          </a:lnRef>
          <a:fillRef idx="1">
            <a:schemeClr val="lt1"/>
          </a:fillRef>
          <a:effectRef idx="0">
            <a:schemeClr val="accent3"/>
          </a:effectRef>
          <a:fontRef idx="minor">
            <a:schemeClr val="dk1"/>
          </a:fontRef>
        </p:style>
      </p:cxnSp>
      <p:sp>
        <p:nvSpPr>
          <p:cNvPr id="109" name="Rectangle 108"/>
          <p:cNvSpPr/>
          <p:nvPr/>
        </p:nvSpPr>
        <p:spPr>
          <a:xfrm>
            <a:off x="5282237" y="3281527"/>
            <a:ext cx="559790" cy="234127"/>
          </a:xfrm>
          <a:prstGeom prst="rect">
            <a:avLst/>
          </a:prstGeom>
          <a:solidFill>
            <a:srgbClr val="FFC819"/>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100" cap="small" dirty="0">
                <a:solidFill>
                  <a:prstClr val="black"/>
                </a:solidFill>
                <a:latin typeface="Times New Roman" panose="02020603050405020304" pitchFamily="18" charset="0"/>
                <a:cs typeface="Times New Roman" panose="02020603050405020304" pitchFamily="18" charset="0"/>
              </a:rPr>
              <a:t>CU</a:t>
            </a:r>
          </a:p>
        </p:txBody>
      </p:sp>
      <p:cxnSp>
        <p:nvCxnSpPr>
          <p:cNvPr id="110" name="Straight Connector 109"/>
          <p:cNvCxnSpPr/>
          <p:nvPr/>
        </p:nvCxnSpPr>
        <p:spPr>
          <a:xfrm flipH="1">
            <a:off x="5842027" y="3398590"/>
            <a:ext cx="1178009" cy="2372"/>
          </a:xfrm>
          <a:prstGeom prst="line">
            <a:avLst/>
          </a:prstGeom>
          <a:ln>
            <a:solidFill>
              <a:schemeClr val="bg1">
                <a:lumMod val="75000"/>
              </a:schemeClr>
            </a:solidFill>
            <a:prstDash val="sysDash"/>
          </a:ln>
        </p:spPr>
        <p:style>
          <a:lnRef idx="2">
            <a:schemeClr val="accent3"/>
          </a:lnRef>
          <a:fillRef idx="1">
            <a:schemeClr val="lt1"/>
          </a:fillRef>
          <a:effectRef idx="0">
            <a:schemeClr val="accent3"/>
          </a:effectRef>
          <a:fontRef idx="minor">
            <a:schemeClr val="dk1"/>
          </a:fontRef>
        </p:style>
      </p:cxnSp>
      <p:sp>
        <p:nvSpPr>
          <p:cNvPr id="111" name="Rectangle 110"/>
          <p:cNvSpPr/>
          <p:nvPr/>
        </p:nvSpPr>
        <p:spPr>
          <a:xfrm>
            <a:off x="5282237" y="3630070"/>
            <a:ext cx="559790" cy="234127"/>
          </a:xfrm>
          <a:prstGeom prst="rect">
            <a:avLst/>
          </a:prstGeom>
          <a:solidFill>
            <a:srgbClr val="FFC819"/>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100" cap="small" dirty="0">
                <a:solidFill>
                  <a:prstClr val="black"/>
                </a:solidFill>
                <a:latin typeface="Times New Roman" panose="02020603050405020304" pitchFamily="18" charset="0"/>
                <a:cs typeface="Times New Roman" panose="02020603050405020304" pitchFamily="18" charset="0"/>
              </a:rPr>
              <a:t>CU</a:t>
            </a:r>
          </a:p>
        </p:txBody>
      </p:sp>
      <p:cxnSp>
        <p:nvCxnSpPr>
          <p:cNvPr id="112" name="Straight Connector 111"/>
          <p:cNvCxnSpPr/>
          <p:nvPr/>
        </p:nvCxnSpPr>
        <p:spPr>
          <a:xfrm flipH="1">
            <a:off x="5842027" y="3747133"/>
            <a:ext cx="1178009" cy="2372"/>
          </a:xfrm>
          <a:prstGeom prst="line">
            <a:avLst/>
          </a:prstGeom>
          <a:ln>
            <a:solidFill>
              <a:schemeClr val="bg1">
                <a:lumMod val="75000"/>
              </a:schemeClr>
            </a:solidFill>
            <a:prstDash val="sysDash"/>
          </a:ln>
        </p:spPr>
        <p:style>
          <a:lnRef idx="2">
            <a:schemeClr val="accent3"/>
          </a:lnRef>
          <a:fillRef idx="1">
            <a:schemeClr val="lt1"/>
          </a:fillRef>
          <a:effectRef idx="0">
            <a:schemeClr val="accent3"/>
          </a:effectRef>
          <a:fontRef idx="minor">
            <a:schemeClr val="dk1"/>
          </a:fontRef>
        </p:style>
      </p:cxnSp>
      <p:sp>
        <p:nvSpPr>
          <p:cNvPr id="113" name="Rectangle 112"/>
          <p:cNvSpPr/>
          <p:nvPr/>
        </p:nvSpPr>
        <p:spPr>
          <a:xfrm>
            <a:off x="5282237" y="3978613"/>
            <a:ext cx="559790" cy="234127"/>
          </a:xfrm>
          <a:prstGeom prst="rect">
            <a:avLst/>
          </a:prstGeom>
          <a:solidFill>
            <a:srgbClr val="FFC819"/>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lvl="0" algn="ctr"/>
            <a:r>
              <a:rPr lang="en-US" sz="1100" cap="small" dirty="0">
                <a:solidFill>
                  <a:prstClr val="black"/>
                </a:solidFill>
                <a:latin typeface="Times New Roman" panose="02020603050405020304" pitchFamily="18" charset="0"/>
                <a:cs typeface="Times New Roman" panose="02020603050405020304" pitchFamily="18" charset="0"/>
              </a:rPr>
              <a:t>CU</a:t>
            </a:r>
          </a:p>
        </p:txBody>
      </p:sp>
      <p:cxnSp>
        <p:nvCxnSpPr>
          <p:cNvPr id="114" name="Straight Connector 113"/>
          <p:cNvCxnSpPr/>
          <p:nvPr/>
        </p:nvCxnSpPr>
        <p:spPr>
          <a:xfrm flipH="1">
            <a:off x="5842027" y="4095677"/>
            <a:ext cx="1178009" cy="2372"/>
          </a:xfrm>
          <a:prstGeom prst="line">
            <a:avLst/>
          </a:prstGeom>
          <a:ln>
            <a:solidFill>
              <a:schemeClr val="bg1">
                <a:lumMod val="75000"/>
              </a:schemeClr>
            </a:solidFill>
            <a:prstDash val="sysDash"/>
          </a:ln>
        </p:spPr>
        <p:style>
          <a:lnRef idx="2">
            <a:schemeClr val="accent3"/>
          </a:lnRef>
          <a:fillRef idx="1">
            <a:schemeClr val="lt1"/>
          </a:fillRef>
          <a:effectRef idx="0">
            <a:schemeClr val="accent3"/>
          </a:effectRef>
          <a:fontRef idx="minor">
            <a:schemeClr val="dk1"/>
          </a:fontRef>
        </p:style>
      </p:cxnSp>
      <p:sp>
        <p:nvSpPr>
          <p:cNvPr id="115" name="Rectangle 114"/>
          <p:cNvSpPr/>
          <p:nvPr/>
        </p:nvSpPr>
        <p:spPr>
          <a:xfrm>
            <a:off x="5282237" y="4324785"/>
            <a:ext cx="559790" cy="234127"/>
          </a:xfrm>
          <a:prstGeom prst="rect">
            <a:avLst/>
          </a:prstGeom>
          <a:solidFill>
            <a:srgbClr val="FFC819"/>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cap="small" dirty="0" smtClean="0">
                <a:latin typeface="Times New Roman" panose="02020603050405020304" pitchFamily="18" charset="0"/>
                <a:cs typeface="Times New Roman" panose="02020603050405020304" pitchFamily="18" charset="0"/>
              </a:rPr>
              <a:t>CU</a:t>
            </a:r>
            <a:endParaRPr lang="en-US" sz="1100" cap="small" dirty="0">
              <a:latin typeface="Times New Roman" panose="02020603050405020304" pitchFamily="18" charset="0"/>
              <a:cs typeface="Times New Roman" panose="02020603050405020304" pitchFamily="18" charset="0"/>
            </a:endParaRPr>
          </a:p>
        </p:txBody>
      </p:sp>
      <p:cxnSp>
        <p:nvCxnSpPr>
          <p:cNvPr id="116" name="Straight Connector 115"/>
          <p:cNvCxnSpPr/>
          <p:nvPr/>
        </p:nvCxnSpPr>
        <p:spPr>
          <a:xfrm flipH="1">
            <a:off x="5842027" y="4441849"/>
            <a:ext cx="1178009" cy="2372"/>
          </a:xfrm>
          <a:prstGeom prst="line">
            <a:avLst/>
          </a:prstGeom>
          <a:ln>
            <a:solidFill>
              <a:schemeClr val="bg1">
                <a:lumMod val="75000"/>
              </a:schemeClr>
            </a:solidFill>
            <a:prstDash val="sysDash"/>
          </a:ln>
        </p:spPr>
        <p:style>
          <a:lnRef idx="2">
            <a:schemeClr val="accent3"/>
          </a:lnRef>
          <a:fillRef idx="1">
            <a:schemeClr val="lt1"/>
          </a:fillRef>
          <a:effectRef idx="0">
            <a:schemeClr val="accent3"/>
          </a:effectRef>
          <a:fontRef idx="minor">
            <a:schemeClr val="dk1"/>
          </a:fontRef>
        </p:style>
      </p:cxnSp>
      <p:cxnSp>
        <p:nvCxnSpPr>
          <p:cNvPr id="117" name="Straight Connector 116"/>
          <p:cNvCxnSpPr/>
          <p:nvPr/>
        </p:nvCxnSpPr>
        <p:spPr>
          <a:xfrm>
            <a:off x="6702212" y="1639196"/>
            <a:ext cx="3146" cy="2797093"/>
          </a:xfrm>
          <a:prstGeom prst="line">
            <a:avLst/>
          </a:prstGeom>
          <a:ln>
            <a:solidFill>
              <a:schemeClr val="bg1">
                <a:lumMod val="75000"/>
              </a:schemeClr>
            </a:solidFill>
            <a:prstDash val="sysDash"/>
          </a:ln>
        </p:spPr>
        <p:style>
          <a:lnRef idx="2">
            <a:schemeClr val="accent3"/>
          </a:lnRef>
          <a:fillRef idx="1">
            <a:schemeClr val="lt1"/>
          </a:fillRef>
          <a:effectRef idx="0">
            <a:schemeClr val="accent3"/>
          </a:effectRef>
          <a:fontRef idx="minor">
            <a:schemeClr val="dk1"/>
          </a:fontRef>
        </p:style>
      </p:cxnSp>
      <p:cxnSp>
        <p:nvCxnSpPr>
          <p:cNvPr id="118" name="Straight Connector 117"/>
          <p:cNvCxnSpPr/>
          <p:nvPr/>
        </p:nvCxnSpPr>
        <p:spPr>
          <a:xfrm>
            <a:off x="6384388" y="1639196"/>
            <a:ext cx="3146" cy="2797093"/>
          </a:xfrm>
          <a:prstGeom prst="line">
            <a:avLst/>
          </a:prstGeom>
          <a:ln>
            <a:solidFill>
              <a:schemeClr val="bg1">
                <a:lumMod val="75000"/>
              </a:schemeClr>
            </a:solidFill>
            <a:prstDash val="sysDash"/>
          </a:ln>
        </p:spPr>
        <p:style>
          <a:lnRef idx="2">
            <a:schemeClr val="accent3"/>
          </a:lnRef>
          <a:fillRef idx="1">
            <a:schemeClr val="lt1"/>
          </a:fillRef>
          <a:effectRef idx="0">
            <a:schemeClr val="accent3"/>
          </a:effectRef>
          <a:fontRef idx="minor">
            <a:schemeClr val="dk1"/>
          </a:fontRef>
        </p:style>
      </p:cxnSp>
      <p:cxnSp>
        <p:nvCxnSpPr>
          <p:cNvPr id="119" name="Straight Connector 118"/>
          <p:cNvCxnSpPr/>
          <p:nvPr/>
        </p:nvCxnSpPr>
        <p:spPr>
          <a:xfrm>
            <a:off x="6088785" y="1640585"/>
            <a:ext cx="3146" cy="2797093"/>
          </a:xfrm>
          <a:prstGeom prst="line">
            <a:avLst/>
          </a:prstGeom>
          <a:ln>
            <a:solidFill>
              <a:schemeClr val="bg1">
                <a:lumMod val="75000"/>
              </a:schemeClr>
            </a:solidFill>
            <a:prstDash val="sysDash"/>
          </a:ln>
        </p:spPr>
        <p:style>
          <a:lnRef idx="2">
            <a:schemeClr val="accent3"/>
          </a:lnRef>
          <a:fillRef idx="1">
            <a:schemeClr val="lt1"/>
          </a:fillRef>
          <a:effectRef idx="0">
            <a:schemeClr val="accent3"/>
          </a:effectRef>
          <a:fontRef idx="minor">
            <a:schemeClr val="dk1"/>
          </a:fontRef>
        </p:style>
      </p:cxnSp>
      <p:cxnSp>
        <p:nvCxnSpPr>
          <p:cNvPr id="120" name="Straight Connector 119"/>
          <p:cNvCxnSpPr/>
          <p:nvPr/>
        </p:nvCxnSpPr>
        <p:spPr>
          <a:xfrm flipV="1">
            <a:off x="2174319" y="1877606"/>
            <a:ext cx="247226" cy="1003"/>
          </a:xfrm>
          <a:prstGeom prst="line">
            <a:avLst/>
          </a:prstGeom>
          <a:ln w="25400"/>
        </p:spPr>
        <p:style>
          <a:lnRef idx="1">
            <a:schemeClr val="dk1"/>
          </a:lnRef>
          <a:fillRef idx="0">
            <a:schemeClr val="dk1"/>
          </a:fillRef>
          <a:effectRef idx="0">
            <a:schemeClr val="dk1"/>
          </a:effectRef>
          <a:fontRef idx="minor">
            <a:schemeClr val="tx1"/>
          </a:fontRef>
        </p:style>
      </p:cxnSp>
      <p:cxnSp>
        <p:nvCxnSpPr>
          <p:cNvPr id="121" name="Straight Connector 120"/>
          <p:cNvCxnSpPr/>
          <p:nvPr/>
        </p:nvCxnSpPr>
        <p:spPr>
          <a:xfrm>
            <a:off x="2174218" y="2223778"/>
            <a:ext cx="541670" cy="2010"/>
          </a:xfrm>
          <a:prstGeom prst="line">
            <a:avLst/>
          </a:prstGeom>
          <a:ln w="25400"/>
        </p:spPr>
        <p:style>
          <a:lnRef idx="1">
            <a:schemeClr val="dk1"/>
          </a:lnRef>
          <a:fillRef idx="0">
            <a:schemeClr val="dk1"/>
          </a:fillRef>
          <a:effectRef idx="0">
            <a:schemeClr val="dk1"/>
          </a:effectRef>
          <a:fontRef idx="minor">
            <a:schemeClr val="tx1"/>
          </a:fontRef>
        </p:style>
      </p:cxnSp>
      <p:cxnSp>
        <p:nvCxnSpPr>
          <p:cNvPr id="122" name="Straight Connector 121"/>
          <p:cNvCxnSpPr/>
          <p:nvPr/>
        </p:nvCxnSpPr>
        <p:spPr>
          <a:xfrm>
            <a:off x="2171174" y="2574507"/>
            <a:ext cx="886968"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123" name="Straight Connector 122"/>
          <p:cNvCxnSpPr/>
          <p:nvPr/>
        </p:nvCxnSpPr>
        <p:spPr>
          <a:xfrm>
            <a:off x="2171174" y="2920679"/>
            <a:ext cx="118872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124" name="Straight Connector 123"/>
          <p:cNvCxnSpPr>
            <a:stCxn id="50" idx="2"/>
          </p:cNvCxnSpPr>
          <p:nvPr/>
        </p:nvCxnSpPr>
        <p:spPr>
          <a:xfrm>
            <a:off x="2417527" y="1645942"/>
            <a:ext cx="0" cy="245156"/>
          </a:xfrm>
          <a:prstGeom prst="line">
            <a:avLst/>
          </a:prstGeom>
          <a:ln w="25400"/>
        </p:spPr>
        <p:style>
          <a:lnRef idx="1">
            <a:schemeClr val="dk1"/>
          </a:lnRef>
          <a:fillRef idx="0">
            <a:schemeClr val="dk1"/>
          </a:fillRef>
          <a:effectRef idx="0">
            <a:schemeClr val="dk1"/>
          </a:effectRef>
          <a:fontRef idx="minor">
            <a:schemeClr val="tx1"/>
          </a:fontRef>
        </p:style>
      </p:cxnSp>
      <p:cxnSp>
        <p:nvCxnSpPr>
          <p:cNvPr id="125" name="Straight Connector 124"/>
          <p:cNvCxnSpPr/>
          <p:nvPr/>
        </p:nvCxnSpPr>
        <p:spPr>
          <a:xfrm>
            <a:off x="2726849" y="1640585"/>
            <a:ext cx="0" cy="598871"/>
          </a:xfrm>
          <a:prstGeom prst="line">
            <a:avLst/>
          </a:prstGeom>
          <a:ln w="25400"/>
        </p:spPr>
        <p:style>
          <a:lnRef idx="1">
            <a:schemeClr val="dk1"/>
          </a:lnRef>
          <a:fillRef idx="0">
            <a:schemeClr val="dk1"/>
          </a:fillRef>
          <a:effectRef idx="0">
            <a:schemeClr val="dk1"/>
          </a:effectRef>
          <a:fontRef idx="minor">
            <a:schemeClr val="tx1"/>
          </a:fontRef>
        </p:style>
      </p:cxnSp>
      <p:cxnSp>
        <p:nvCxnSpPr>
          <p:cNvPr id="126" name="Straight Connector 125"/>
          <p:cNvCxnSpPr/>
          <p:nvPr/>
        </p:nvCxnSpPr>
        <p:spPr>
          <a:xfrm>
            <a:off x="3040640" y="1640585"/>
            <a:ext cx="0" cy="933922"/>
          </a:xfrm>
          <a:prstGeom prst="line">
            <a:avLst/>
          </a:prstGeom>
          <a:ln w="25400"/>
        </p:spPr>
        <p:style>
          <a:lnRef idx="1">
            <a:schemeClr val="dk1"/>
          </a:lnRef>
          <a:fillRef idx="0">
            <a:schemeClr val="dk1"/>
          </a:fillRef>
          <a:effectRef idx="0">
            <a:schemeClr val="dk1"/>
          </a:effectRef>
          <a:fontRef idx="minor">
            <a:schemeClr val="tx1"/>
          </a:fontRef>
        </p:style>
      </p:cxnSp>
      <p:cxnSp>
        <p:nvCxnSpPr>
          <p:cNvPr id="127" name="Straight Connector 126"/>
          <p:cNvCxnSpPr/>
          <p:nvPr/>
        </p:nvCxnSpPr>
        <p:spPr>
          <a:xfrm>
            <a:off x="3354848" y="1647062"/>
            <a:ext cx="2243" cy="1294858"/>
          </a:xfrm>
          <a:prstGeom prst="line">
            <a:avLst/>
          </a:prstGeom>
          <a:ln w="25400"/>
        </p:spPr>
        <p:style>
          <a:lnRef idx="1">
            <a:schemeClr val="dk1"/>
          </a:lnRef>
          <a:fillRef idx="0">
            <a:schemeClr val="dk1"/>
          </a:fillRef>
          <a:effectRef idx="0">
            <a:schemeClr val="dk1"/>
          </a:effectRef>
          <a:fontRef idx="minor">
            <a:schemeClr val="tx1"/>
          </a:fontRef>
        </p:style>
      </p:cxnSp>
      <p:cxnSp>
        <p:nvCxnSpPr>
          <p:cNvPr id="128" name="Straight Connector 127"/>
          <p:cNvCxnSpPr/>
          <p:nvPr/>
        </p:nvCxnSpPr>
        <p:spPr>
          <a:xfrm flipV="1">
            <a:off x="5844705" y="3397993"/>
            <a:ext cx="247226" cy="1003"/>
          </a:xfrm>
          <a:prstGeom prst="line">
            <a:avLst/>
          </a:prstGeom>
          <a:ln w="25400"/>
        </p:spPr>
        <p:style>
          <a:lnRef idx="1">
            <a:schemeClr val="dk1"/>
          </a:lnRef>
          <a:fillRef idx="0">
            <a:schemeClr val="dk1"/>
          </a:fillRef>
          <a:effectRef idx="0">
            <a:schemeClr val="dk1"/>
          </a:effectRef>
          <a:fontRef idx="minor">
            <a:schemeClr val="tx1"/>
          </a:fontRef>
        </p:style>
      </p:cxnSp>
      <p:cxnSp>
        <p:nvCxnSpPr>
          <p:cNvPr id="129" name="Straight Connector 128"/>
          <p:cNvCxnSpPr/>
          <p:nvPr/>
        </p:nvCxnSpPr>
        <p:spPr>
          <a:xfrm>
            <a:off x="5844604" y="3744165"/>
            <a:ext cx="548640" cy="2010"/>
          </a:xfrm>
          <a:prstGeom prst="line">
            <a:avLst/>
          </a:prstGeom>
          <a:ln w="25400"/>
        </p:spPr>
        <p:style>
          <a:lnRef idx="1">
            <a:schemeClr val="dk1"/>
          </a:lnRef>
          <a:fillRef idx="0">
            <a:schemeClr val="dk1"/>
          </a:fillRef>
          <a:effectRef idx="0">
            <a:schemeClr val="dk1"/>
          </a:effectRef>
          <a:fontRef idx="minor">
            <a:schemeClr val="tx1"/>
          </a:fontRef>
        </p:style>
      </p:cxnSp>
      <p:cxnSp>
        <p:nvCxnSpPr>
          <p:cNvPr id="130" name="Straight Connector 129"/>
          <p:cNvCxnSpPr/>
          <p:nvPr/>
        </p:nvCxnSpPr>
        <p:spPr>
          <a:xfrm>
            <a:off x="5841560" y="4094894"/>
            <a:ext cx="877824"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131" name="Straight Connector 130"/>
          <p:cNvCxnSpPr/>
          <p:nvPr/>
        </p:nvCxnSpPr>
        <p:spPr>
          <a:xfrm>
            <a:off x="5841560" y="4441066"/>
            <a:ext cx="118872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132" name="Straight Connector 131"/>
          <p:cNvCxnSpPr>
            <a:stCxn id="96" idx="2"/>
          </p:cNvCxnSpPr>
          <p:nvPr/>
        </p:nvCxnSpPr>
        <p:spPr>
          <a:xfrm>
            <a:off x="6088379" y="1645942"/>
            <a:ext cx="0" cy="1758594"/>
          </a:xfrm>
          <a:prstGeom prst="line">
            <a:avLst/>
          </a:prstGeom>
          <a:ln w="25400"/>
        </p:spPr>
        <p:style>
          <a:lnRef idx="1">
            <a:schemeClr val="dk1"/>
          </a:lnRef>
          <a:fillRef idx="0">
            <a:schemeClr val="dk1"/>
          </a:fillRef>
          <a:effectRef idx="0">
            <a:schemeClr val="dk1"/>
          </a:effectRef>
          <a:fontRef idx="minor">
            <a:schemeClr val="tx1"/>
          </a:fontRef>
        </p:style>
      </p:cxnSp>
      <p:cxnSp>
        <p:nvCxnSpPr>
          <p:cNvPr id="133" name="Straight Connector 132"/>
          <p:cNvCxnSpPr/>
          <p:nvPr/>
        </p:nvCxnSpPr>
        <p:spPr>
          <a:xfrm flipH="1">
            <a:off x="6384388" y="1648953"/>
            <a:ext cx="0" cy="2103120"/>
          </a:xfrm>
          <a:prstGeom prst="line">
            <a:avLst/>
          </a:prstGeom>
          <a:ln w="25400"/>
        </p:spPr>
        <p:style>
          <a:lnRef idx="1">
            <a:schemeClr val="dk1"/>
          </a:lnRef>
          <a:fillRef idx="0">
            <a:schemeClr val="dk1"/>
          </a:fillRef>
          <a:effectRef idx="0">
            <a:schemeClr val="dk1"/>
          </a:effectRef>
          <a:fontRef idx="minor">
            <a:schemeClr val="tx1"/>
          </a:fontRef>
        </p:style>
      </p:cxnSp>
      <p:cxnSp>
        <p:nvCxnSpPr>
          <p:cNvPr id="134" name="Straight Connector 133"/>
          <p:cNvCxnSpPr/>
          <p:nvPr/>
        </p:nvCxnSpPr>
        <p:spPr>
          <a:xfrm flipH="1">
            <a:off x="6702212" y="1648953"/>
            <a:ext cx="1823" cy="2445941"/>
          </a:xfrm>
          <a:prstGeom prst="line">
            <a:avLst/>
          </a:prstGeom>
          <a:ln w="25400"/>
        </p:spPr>
        <p:style>
          <a:lnRef idx="1">
            <a:schemeClr val="dk1"/>
          </a:lnRef>
          <a:fillRef idx="0">
            <a:schemeClr val="dk1"/>
          </a:fillRef>
          <a:effectRef idx="0">
            <a:schemeClr val="dk1"/>
          </a:effectRef>
          <a:fontRef idx="minor">
            <a:schemeClr val="tx1"/>
          </a:fontRef>
        </p:style>
      </p:cxnSp>
      <p:cxnSp>
        <p:nvCxnSpPr>
          <p:cNvPr id="135" name="Straight Connector 134"/>
          <p:cNvCxnSpPr/>
          <p:nvPr/>
        </p:nvCxnSpPr>
        <p:spPr>
          <a:xfrm>
            <a:off x="7018243" y="1655430"/>
            <a:ext cx="1791" cy="2788725"/>
          </a:xfrm>
          <a:prstGeom prst="line">
            <a:avLst/>
          </a:prstGeom>
          <a:ln w="25400"/>
        </p:spPr>
        <p:style>
          <a:lnRef idx="1">
            <a:schemeClr val="dk1"/>
          </a:lnRef>
          <a:fillRef idx="0">
            <a:schemeClr val="dk1"/>
          </a:fillRef>
          <a:effectRef idx="0">
            <a:schemeClr val="dk1"/>
          </a:effectRef>
          <a:fontRef idx="minor">
            <a:schemeClr val="tx1"/>
          </a:fontRef>
        </p:style>
      </p:cxnSp>
      <p:sp>
        <p:nvSpPr>
          <p:cNvPr id="136" name="Rectangle 135"/>
          <p:cNvSpPr/>
          <p:nvPr/>
        </p:nvSpPr>
        <p:spPr>
          <a:xfrm>
            <a:off x="2187818" y="1070020"/>
            <a:ext cx="1384961" cy="60169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cap="small" dirty="0" smtClean="0">
              <a:solidFill>
                <a:schemeClr val="tx1"/>
              </a:solidFill>
              <a:latin typeface="Times New Roman" panose="02020603050405020304" pitchFamily="18" charset="0"/>
              <a:cs typeface="Times New Roman" panose="02020603050405020304" pitchFamily="18" charset="0"/>
            </a:endParaRPr>
          </a:p>
          <a:p>
            <a:pPr algn="ctr"/>
            <a:r>
              <a:rPr lang="en-US" sz="1200" cap="small" dirty="0" smtClean="0">
                <a:solidFill>
                  <a:schemeClr val="tx1"/>
                </a:solidFill>
                <a:latin typeface="Times New Roman" panose="02020603050405020304" pitchFamily="18" charset="0"/>
                <a:cs typeface="Times New Roman" panose="02020603050405020304" pitchFamily="18" charset="0"/>
              </a:rPr>
              <a:t>L2 cache</a:t>
            </a:r>
          </a:p>
          <a:p>
            <a:pPr algn="ctr"/>
            <a:endParaRPr lang="en-US" sz="1200" cap="small" dirty="0" smtClean="0">
              <a:solidFill>
                <a:schemeClr val="tx1"/>
              </a:solidFill>
              <a:latin typeface="Times New Roman" panose="02020603050405020304" pitchFamily="18" charset="0"/>
              <a:cs typeface="Times New Roman" panose="02020603050405020304" pitchFamily="18" charset="0"/>
            </a:endParaRPr>
          </a:p>
          <a:p>
            <a:pPr algn="ctr"/>
            <a:endParaRPr lang="en-US" sz="1200" cap="small" dirty="0">
              <a:solidFill>
                <a:schemeClr val="tx1"/>
              </a:solidFill>
              <a:latin typeface="Times New Roman" panose="02020603050405020304" pitchFamily="18" charset="0"/>
              <a:cs typeface="Times New Roman" panose="02020603050405020304" pitchFamily="18" charset="0"/>
            </a:endParaRPr>
          </a:p>
        </p:txBody>
      </p:sp>
      <p:sp>
        <p:nvSpPr>
          <p:cNvPr id="137" name="Rectangle 136"/>
          <p:cNvSpPr/>
          <p:nvPr/>
        </p:nvSpPr>
        <p:spPr>
          <a:xfrm>
            <a:off x="5841560" y="1066848"/>
            <a:ext cx="1384961" cy="60169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cap="small" dirty="0" smtClean="0">
              <a:solidFill>
                <a:schemeClr val="tx1"/>
              </a:solidFill>
              <a:latin typeface="Times New Roman" panose="02020603050405020304" pitchFamily="18" charset="0"/>
              <a:cs typeface="Times New Roman" panose="02020603050405020304" pitchFamily="18" charset="0"/>
            </a:endParaRPr>
          </a:p>
          <a:p>
            <a:pPr algn="ctr"/>
            <a:r>
              <a:rPr lang="en-US" sz="1200" cap="small" dirty="0" smtClean="0">
                <a:solidFill>
                  <a:schemeClr val="tx1"/>
                </a:solidFill>
                <a:latin typeface="Times New Roman" panose="02020603050405020304" pitchFamily="18" charset="0"/>
                <a:cs typeface="Times New Roman" panose="02020603050405020304" pitchFamily="18" charset="0"/>
              </a:rPr>
              <a:t>L2 cache</a:t>
            </a:r>
          </a:p>
          <a:p>
            <a:pPr algn="ctr"/>
            <a:endParaRPr lang="en-US" sz="1200" cap="small" dirty="0" smtClean="0">
              <a:solidFill>
                <a:schemeClr val="tx1"/>
              </a:solidFill>
              <a:latin typeface="Times New Roman" panose="02020603050405020304" pitchFamily="18" charset="0"/>
              <a:cs typeface="Times New Roman" panose="02020603050405020304" pitchFamily="18" charset="0"/>
            </a:endParaRPr>
          </a:p>
          <a:p>
            <a:pPr algn="ctr"/>
            <a:endParaRPr lang="en-US" sz="1200" cap="small" dirty="0">
              <a:solidFill>
                <a:schemeClr val="tx1"/>
              </a:solidFill>
              <a:latin typeface="Times New Roman" panose="02020603050405020304" pitchFamily="18" charset="0"/>
              <a:cs typeface="Times New Roman" panose="02020603050405020304" pitchFamily="18" charset="0"/>
            </a:endParaRPr>
          </a:p>
        </p:txBody>
      </p:sp>
      <p:sp>
        <p:nvSpPr>
          <p:cNvPr id="138" name="Rectangle 137"/>
          <p:cNvSpPr/>
          <p:nvPr/>
        </p:nvSpPr>
        <p:spPr>
          <a:xfrm rot="16200000">
            <a:off x="4746183" y="1957013"/>
            <a:ext cx="1384961" cy="89731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cap="small" dirty="0" smtClean="0">
              <a:solidFill>
                <a:schemeClr val="tx1"/>
              </a:solidFill>
              <a:latin typeface="Times New Roman" panose="02020603050405020304" pitchFamily="18" charset="0"/>
              <a:cs typeface="Times New Roman" panose="02020603050405020304" pitchFamily="18" charset="0"/>
            </a:endParaRPr>
          </a:p>
          <a:p>
            <a:pPr algn="ctr"/>
            <a:r>
              <a:rPr lang="en-US" sz="1200" cap="small" dirty="0" smtClean="0">
                <a:solidFill>
                  <a:schemeClr val="tx1"/>
                </a:solidFill>
                <a:latin typeface="Times New Roman" panose="02020603050405020304" pitchFamily="18" charset="0"/>
                <a:cs typeface="Times New Roman" panose="02020603050405020304" pitchFamily="18" charset="0"/>
              </a:rPr>
              <a:t>Shader Engine I</a:t>
            </a:r>
          </a:p>
          <a:p>
            <a:pPr algn="ctr"/>
            <a:endParaRPr lang="en-US" sz="1200" cap="small" dirty="0" smtClean="0">
              <a:solidFill>
                <a:schemeClr val="tx1"/>
              </a:solidFill>
              <a:latin typeface="Times New Roman" panose="02020603050405020304" pitchFamily="18" charset="0"/>
              <a:cs typeface="Times New Roman" panose="02020603050405020304" pitchFamily="18" charset="0"/>
            </a:endParaRPr>
          </a:p>
          <a:p>
            <a:pPr algn="ctr"/>
            <a:endParaRPr lang="en-US" sz="1200" cap="small" dirty="0" smtClean="0">
              <a:solidFill>
                <a:schemeClr val="tx1"/>
              </a:solidFill>
              <a:latin typeface="Times New Roman" panose="02020603050405020304" pitchFamily="18" charset="0"/>
              <a:cs typeface="Times New Roman" panose="02020603050405020304" pitchFamily="18" charset="0"/>
            </a:endParaRPr>
          </a:p>
          <a:p>
            <a:pPr algn="ctr"/>
            <a:endParaRPr lang="en-US" sz="1200" cap="small" dirty="0">
              <a:solidFill>
                <a:schemeClr val="tx1"/>
              </a:solidFill>
              <a:latin typeface="Times New Roman" panose="02020603050405020304" pitchFamily="18" charset="0"/>
              <a:cs typeface="Times New Roman" panose="02020603050405020304" pitchFamily="18" charset="0"/>
            </a:endParaRPr>
          </a:p>
          <a:p>
            <a:pPr algn="ctr"/>
            <a:endParaRPr lang="en-US" sz="1200" cap="small" dirty="0">
              <a:solidFill>
                <a:schemeClr val="tx1"/>
              </a:solidFill>
              <a:latin typeface="Times New Roman" panose="02020603050405020304" pitchFamily="18" charset="0"/>
              <a:cs typeface="Times New Roman" panose="02020603050405020304" pitchFamily="18" charset="0"/>
            </a:endParaRPr>
          </a:p>
        </p:txBody>
      </p:sp>
      <p:sp>
        <p:nvSpPr>
          <p:cNvPr id="139" name="Rectangle 138"/>
          <p:cNvSpPr/>
          <p:nvPr/>
        </p:nvSpPr>
        <p:spPr>
          <a:xfrm rot="16200000">
            <a:off x="4743718" y="3456972"/>
            <a:ext cx="1384961" cy="89731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cap="small" dirty="0" smtClean="0">
              <a:solidFill>
                <a:schemeClr val="tx1"/>
              </a:solidFill>
              <a:latin typeface="Times New Roman" panose="02020603050405020304" pitchFamily="18" charset="0"/>
              <a:cs typeface="Times New Roman" panose="02020603050405020304" pitchFamily="18" charset="0"/>
            </a:endParaRPr>
          </a:p>
          <a:p>
            <a:pPr algn="ctr"/>
            <a:r>
              <a:rPr lang="en-US" sz="1200" cap="small" dirty="0" smtClean="0">
                <a:solidFill>
                  <a:schemeClr val="tx1"/>
                </a:solidFill>
                <a:latin typeface="Times New Roman" panose="02020603050405020304" pitchFamily="18" charset="0"/>
                <a:cs typeface="Times New Roman" panose="02020603050405020304" pitchFamily="18" charset="0"/>
              </a:rPr>
              <a:t>Shader Engine II</a:t>
            </a:r>
          </a:p>
          <a:p>
            <a:pPr algn="ctr"/>
            <a:endParaRPr lang="en-US" sz="1200" cap="small" dirty="0" smtClean="0">
              <a:solidFill>
                <a:schemeClr val="tx1"/>
              </a:solidFill>
              <a:latin typeface="Times New Roman" panose="02020603050405020304" pitchFamily="18" charset="0"/>
              <a:cs typeface="Times New Roman" panose="02020603050405020304" pitchFamily="18" charset="0"/>
            </a:endParaRPr>
          </a:p>
          <a:p>
            <a:pPr algn="ctr"/>
            <a:endParaRPr lang="en-US" sz="1200" cap="small" dirty="0" smtClean="0">
              <a:solidFill>
                <a:schemeClr val="tx1"/>
              </a:solidFill>
              <a:latin typeface="Times New Roman" panose="02020603050405020304" pitchFamily="18" charset="0"/>
              <a:cs typeface="Times New Roman" panose="02020603050405020304" pitchFamily="18" charset="0"/>
            </a:endParaRPr>
          </a:p>
          <a:p>
            <a:pPr algn="ctr"/>
            <a:endParaRPr lang="en-US" sz="1200" cap="small" dirty="0">
              <a:solidFill>
                <a:schemeClr val="tx1"/>
              </a:solidFill>
              <a:latin typeface="Times New Roman" panose="02020603050405020304" pitchFamily="18" charset="0"/>
              <a:cs typeface="Times New Roman" panose="02020603050405020304" pitchFamily="18" charset="0"/>
            </a:endParaRPr>
          </a:p>
          <a:p>
            <a:pPr algn="ctr"/>
            <a:endParaRPr lang="en-US" sz="1200" cap="small" dirty="0">
              <a:solidFill>
                <a:schemeClr val="tx1"/>
              </a:solidFill>
              <a:latin typeface="Times New Roman" panose="02020603050405020304" pitchFamily="18" charset="0"/>
              <a:cs typeface="Times New Roman" panose="02020603050405020304" pitchFamily="18" charset="0"/>
            </a:endParaRPr>
          </a:p>
        </p:txBody>
      </p:sp>
      <p:sp>
        <p:nvSpPr>
          <p:cNvPr id="210" name="TextBox 209"/>
          <p:cNvSpPr txBox="1"/>
          <p:nvPr/>
        </p:nvSpPr>
        <p:spPr>
          <a:xfrm>
            <a:off x="1052163" y="4751368"/>
            <a:ext cx="3108960" cy="369332"/>
          </a:xfrm>
          <a:prstGeom prst="rect">
            <a:avLst/>
          </a:prstGeom>
          <a:noFill/>
        </p:spPr>
        <p:txBody>
          <a:bodyPr wrap="square" rtlCol="0">
            <a:spAutoFit/>
          </a:bodyPr>
          <a:lstStyle/>
          <a:p>
            <a:pPr>
              <a:spcAft>
                <a:spcPts val="600"/>
              </a:spcAft>
              <a:buClr>
                <a:schemeClr val="bg2"/>
              </a:buClr>
            </a:pPr>
            <a:r>
              <a:rPr lang="en-US" b="1" dirty="0" smtClean="0"/>
              <a:t>Short-path microbenchmark</a:t>
            </a:r>
          </a:p>
        </p:txBody>
      </p:sp>
      <p:sp>
        <p:nvSpPr>
          <p:cNvPr id="211" name="TextBox 210"/>
          <p:cNvSpPr txBox="1"/>
          <p:nvPr/>
        </p:nvSpPr>
        <p:spPr>
          <a:xfrm>
            <a:off x="4723015" y="4666787"/>
            <a:ext cx="3108960" cy="369332"/>
          </a:xfrm>
          <a:prstGeom prst="rect">
            <a:avLst/>
          </a:prstGeom>
          <a:noFill/>
        </p:spPr>
        <p:txBody>
          <a:bodyPr wrap="square" rtlCol="0">
            <a:spAutoFit/>
          </a:bodyPr>
          <a:lstStyle/>
          <a:p>
            <a:pPr>
              <a:spcAft>
                <a:spcPts val="600"/>
              </a:spcAft>
              <a:buClr>
                <a:schemeClr val="bg2"/>
              </a:buClr>
            </a:pPr>
            <a:r>
              <a:rPr lang="en-US" b="1" dirty="0" smtClean="0"/>
              <a:t>Long-path microbenchmark</a:t>
            </a:r>
          </a:p>
        </p:txBody>
      </p:sp>
      <p:sp>
        <p:nvSpPr>
          <p:cNvPr id="140" name="Parallelogram 139"/>
          <p:cNvSpPr/>
          <p:nvPr/>
        </p:nvSpPr>
        <p:spPr>
          <a:xfrm flipH="1">
            <a:off x="13328" y="5254403"/>
            <a:ext cx="9107705" cy="946150"/>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Aft>
                <a:spcPts val="600"/>
              </a:spcAft>
              <a:buClr>
                <a:schemeClr val="bg2"/>
              </a:buClr>
            </a:pPr>
            <a:r>
              <a:rPr lang="en-US" sz="2400" dirty="0"/>
              <a:t>Design microbenchmarks based on </a:t>
            </a:r>
            <a:r>
              <a:rPr lang="en-US" sz="2400" dirty="0" smtClean="0"/>
              <a:t>data-movement distance </a:t>
            </a:r>
            <a:r>
              <a:rPr lang="en-US" sz="2400" dirty="0"/>
              <a:t>to </a:t>
            </a:r>
            <a:r>
              <a:rPr lang="en-US" sz="2400" dirty="0" smtClean="0"/>
              <a:t>properly isolate the interconnect</a:t>
            </a:r>
            <a:endParaRPr lang="en-US" sz="2400" dirty="0">
              <a:solidFill>
                <a:schemeClr val="accent3">
                  <a:lumMod val="75000"/>
                </a:schemeClr>
              </a:solidFill>
            </a:endParaRPr>
          </a:p>
        </p:txBody>
      </p:sp>
    </p:spTree>
    <p:extLst>
      <p:ext uri="{BB962C8B-B14F-4D97-AF65-F5344CB8AC3E}">
        <p14:creationId xmlns:p14="http://schemas.microsoft.com/office/powerpoint/2010/main" val="19202856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3"/>
          <p:cNvSpPr>
            <a:spLocks noGrp="1"/>
          </p:cNvSpPr>
          <p:nvPr>
            <p:ph type="ctrTitle"/>
          </p:nvPr>
        </p:nvSpPr>
        <p:spPr bwMode="auto">
          <a:xfrm>
            <a:off x="946150" y="3783966"/>
            <a:ext cx="4891088" cy="1841500"/>
          </a:xfrm>
        </p:spPr>
        <p:txBody>
          <a:bodyPr wrap="square" numCol="1" compatLnSpc="1">
            <a:prstTxWarp prst="textNoShape">
              <a:avLst/>
            </a:prstTxWarp>
          </a:bodyPr>
          <a:lstStyle/>
          <a:p>
            <a:r>
              <a:rPr lang="en-US" altLang="en-US" sz="6000" cap="small" dirty="0" smtClean="0">
                <a:latin typeface="+mn-lt"/>
              </a:rPr>
              <a:t>Challenges</a:t>
            </a:r>
          </a:p>
        </p:txBody>
      </p:sp>
    </p:spTree>
    <p:extLst>
      <p:ext uri="{BB962C8B-B14F-4D97-AF65-F5344CB8AC3E}">
        <p14:creationId xmlns:p14="http://schemas.microsoft.com/office/powerpoint/2010/main" val="2684874316"/>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6" name="Parallelogram 5"/>
          <p:cNvSpPr/>
          <p:nvPr/>
        </p:nvSpPr>
        <p:spPr>
          <a:xfrm flipH="1">
            <a:off x="-696913" y="1133475"/>
            <a:ext cx="8243888" cy="1295400"/>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sz="2400" dirty="0" smtClean="0"/>
              <a:t>OpenCL™ </a:t>
            </a:r>
            <a:r>
              <a:rPr lang="en-US" sz="2400" dirty="0"/>
              <a:t>lacks native support to pin threads to programmer-specified compute units</a:t>
            </a:r>
          </a:p>
        </p:txBody>
      </p:sp>
      <p:sp>
        <p:nvSpPr>
          <p:cNvPr id="7" name="Parallelogram 6"/>
          <p:cNvSpPr/>
          <p:nvPr/>
        </p:nvSpPr>
        <p:spPr>
          <a:xfrm flipH="1">
            <a:off x="455613" y="2947988"/>
            <a:ext cx="8242300" cy="1295400"/>
          </a:xfrm>
          <a:prstGeom prst="parallelogram">
            <a:avLst>
              <a:gd name="adj" fmla="val 99186"/>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sz="2400" dirty="0" smtClean="0"/>
              <a:t>Temperature </a:t>
            </a:r>
            <a:r>
              <a:rPr lang="en-US" sz="2400" dirty="0"/>
              <a:t>of device during tests will affect the power </a:t>
            </a:r>
            <a:r>
              <a:rPr lang="en-US" sz="2400" dirty="0" smtClean="0"/>
              <a:t>consumption</a:t>
            </a:r>
            <a:endParaRPr lang="en-US" sz="2400" dirty="0"/>
          </a:p>
        </p:txBody>
      </p:sp>
      <p:sp>
        <p:nvSpPr>
          <p:cNvPr id="8" name="Parallelogram 7"/>
          <p:cNvSpPr/>
          <p:nvPr/>
        </p:nvSpPr>
        <p:spPr>
          <a:xfrm flipH="1">
            <a:off x="1608138" y="4762500"/>
            <a:ext cx="8242300" cy="1295400"/>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sz="2400" dirty="0"/>
              <a:t>Power difference between the two sets of microbenchmarks </a:t>
            </a:r>
            <a:r>
              <a:rPr lang="en-US" sz="2400" dirty="0" smtClean="0"/>
              <a:t>can </a:t>
            </a:r>
            <a:r>
              <a:rPr lang="en-US" sz="2400" dirty="0"/>
              <a:t>be hard to observe</a:t>
            </a:r>
          </a:p>
        </p:txBody>
      </p:sp>
    </p:spTree>
    <p:extLst>
      <p:ext uri="{BB962C8B-B14F-4D97-AF65-F5344CB8AC3E}">
        <p14:creationId xmlns:p14="http://schemas.microsoft.com/office/powerpoint/2010/main" val="70210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6" name="Parallelogram 5"/>
          <p:cNvSpPr/>
          <p:nvPr/>
        </p:nvSpPr>
        <p:spPr>
          <a:xfrm flipH="1">
            <a:off x="-696915" y="1417954"/>
            <a:ext cx="8713154" cy="1489711"/>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sz="2400" dirty="0" smtClean="0"/>
              <a:t>Only a small difference between used-L2 and L1 cache size which can make it challenging to write L2-only microbenchmarks</a:t>
            </a:r>
            <a:endParaRPr lang="en-US" sz="2400" dirty="0"/>
          </a:p>
        </p:txBody>
      </p:sp>
      <p:sp>
        <p:nvSpPr>
          <p:cNvPr id="7" name="Parallelogram 6"/>
          <p:cNvSpPr/>
          <p:nvPr/>
        </p:nvSpPr>
        <p:spPr>
          <a:xfrm flipH="1">
            <a:off x="455613" y="3669348"/>
            <a:ext cx="8242300" cy="1502092"/>
          </a:xfrm>
          <a:prstGeom prst="parallelogram">
            <a:avLst>
              <a:gd name="adj" fmla="val 99186"/>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sz="2400" dirty="0" smtClean="0"/>
              <a:t>Ensuring that the same amount of work is done by the two microbenchmarks can be challenging due to NUCA effects </a:t>
            </a:r>
            <a:endParaRPr lang="en-US" sz="2400" dirty="0"/>
          </a:p>
        </p:txBody>
      </p:sp>
    </p:spTree>
    <p:extLst>
      <p:ext uri="{BB962C8B-B14F-4D97-AF65-F5344CB8AC3E}">
        <p14:creationId xmlns:p14="http://schemas.microsoft.com/office/powerpoint/2010/main" val="2736146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Addressing the Challenges</a:t>
            </a:r>
            <a:endParaRPr lang="en-US" dirty="0"/>
          </a:p>
        </p:txBody>
      </p:sp>
      <p:sp>
        <p:nvSpPr>
          <p:cNvPr id="6" name="Parallelogram 5"/>
          <p:cNvSpPr/>
          <p:nvPr/>
        </p:nvSpPr>
        <p:spPr>
          <a:xfrm flipH="1">
            <a:off x="-696914" y="1133475"/>
            <a:ext cx="8330165" cy="1295400"/>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sz="2400" b="1" dirty="0" smtClean="0"/>
              <a:t>OpenCL™ </a:t>
            </a:r>
            <a:r>
              <a:rPr lang="en-US" sz="2400" b="1" dirty="0"/>
              <a:t>lacks native support to pin threads to programmer-specified compute units</a:t>
            </a:r>
          </a:p>
        </p:txBody>
      </p:sp>
      <p:sp>
        <p:nvSpPr>
          <p:cNvPr id="7" name="Parallelogram 6"/>
          <p:cNvSpPr/>
          <p:nvPr/>
        </p:nvSpPr>
        <p:spPr>
          <a:xfrm flipH="1">
            <a:off x="455613" y="2947988"/>
            <a:ext cx="8242300" cy="1295400"/>
          </a:xfrm>
          <a:prstGeom prst="parallelogram">
            <a:avLst>
              <a:gd name="adj" fmla="val 99186"/>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sz="2400" dirty="0" smtClean="0"/>
              <a:t>Temperature </a:t>
            </a:r>
            <a:r>
              <a:rPr lang="en-US" sz="2400" dirty="0"/>
              <a:t>of device during tests will affect the power </a:t>
            </a:r>
            <a:r>
              <a:rPr lang="en-US" sz="2400" dirty="0" smtClean="0"/>
              <a:t>consumption</a:t>
            </a:r>
            <a:endParaRPr lang="en-US" sz="2400" dirty="0"/>
          </a:p>
        </p:txBody>
      </p:sp>
      <p:sp>
        <p:nvSpPr>
          <p:cNvPr id="8" name="Parallelogram 7"/>
          <p:cNvSpPr/>
          <p:nvPr/>
        </p:nvSpPr>
        <p:spPr>
          <a:xfrm flipH="1">
            <a:off x="1608138" y="4762500"/>
            <a:ext cx="8242300" cy="1295400"/>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sz="2400" dirty="0"/>
              <a:t>Power difference between the two sets of microbenchmarks </a:t>
            </a:r>
            <a:r>
              <a:rPr lang="en-US" sz="2400" dirty="0" smtClean="0"/>
              <a:t>can </a:t>
            </a:r>
            <a:r>
              <a:rPr lang="en-US" sz="2400" dirty="0"/>
              <a:t>be hard to observe</a:t>
            </a:r>
          </a:p>
        </p:txBody>
      </p:sp>
      <p:sp>
        <p:nvSpPr>
          <p:cNvPr id="3" name="Rectangle 2"/>
          <p:cNvSpPr/>
          <p:nvPr/>
        </p:nvSpPr>
        <p:spPr>
          <a:xfrm>
            <a:off x="-696913" y="2682240"/>
            <a:ext cx="10714673" cy="3375660"/>
          </a:xfrm>
          <a:prstGeom prst="rect">
            <a:avLst/>
          </a:prstGeom>
          <a:solidFill>
            <a:schemeClr val="bg1">
              <a:alpha val="8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spTree>
    <p:extLst>
      <p:ext uri="{BB962C8B-B14F-4D97-AF65-F5344CB8AC3E}">
        <p14:creationId xmlns:p14="http://schemas.microsoft.com/office/powerpoint/2010/main" val="25144169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68" y="306705"/>
            <a:ext cx="7498080" cy="871855"/>
          </a:xfrm>
        </p:spPr>
        <p:txBody>
          <a:bodyPr/>
          <a:lstStyle/>
          <a:p>
            <a:r>
              <a:rPr lang="en-US" sz="1800" dirty="0" smtClean="0"/>
              <a:t>Addressing the challenges</a:t>
            </a:r>
            <a:r>
              <a:rPr lang="en-US" dirty="0" smtClean="0"/>
              <a:t/>
            </a:r>
            <a:br>
              <a:rPr lang="en-US" dirty="0" smtClean="0"/>
            </a:br>
            <a:r>
              <a:rPr lang="en-US" dirty="0" smtClean="0"/>
              <a:t>Pinning Threads to Cores with OpenCL™</a:t>
            </a:r>
            <a:endParaRPr lang="en-US" dirty="0"/>
          </a:p>
        </p:txBody>
      </p:sp>
      <p:pic>
        <p:nvPicPr>
          <p:cNvPr id="3" name="Picture 2"/>
          <p:cNvPicPr>
            <a:picLocks noChangeAspect="1"/>
          </p:cNvPicPr>
          <p:nvPr/>
        </p:nvPicPr>
        <p:blipFill>
          <a:blip r:embed="rId3"/>
          <a:stretch>
            <a:fillRect/>
          </a:stretch>
        </p:blipFill>
        <p:spPr>
          <a:xfrm>
            <a:off x="-1" y="1773922"/>
            <a:ext cx="9105253" cy="3330424"/>
          </a:xfrm>
          <a:prstGeom prst="rect">
            <a:avLst/>
          </a:prstGeom>
        </p:spPr>
      </p:pic>
      <p:sp>
        <p:nvSpPr>
          <p:cNvPr id="5" name="Parallelogram 4"/>
          <p:cNvSpPr/>
          <p:nvPr/>
        </p:nvSpPr>
        <p:spPr>
          <a:xfrm flipH="1">
            <a:off x="13328" y="5254403"/>
            <a:ext cx="9107705" cy="946150"/>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Aft>
                <a:spcPts val="600"/>
              </a:spcAft>
              <a:buClr>
                <a:schemeClr val="bg2"/>
              </a:buClr>
            </a:pPr>
            <a:r>
              <a:rPr lang="en-US" sz="2400" dirty="0" smtClean="0"/>
              <a:t>Can be accomplished with some binary hacking</a:t>
            </a:r>
            <a:endParaRPr lang="en-US" sz="2400" dirty="0">
              <a:solidFill>
                <a:schemeClr val="accent3">
                  <a:lumMod val="75000"/>
                </a:schemeClr>
              </a:solidFill>
            </a:endParaRPr>
          </a:p>
        </p:txBody>
      </p:sp>
    </p:spTree>
    <p:extLst>
      <p:ext uri="{BB962C8B-B14F-4D97-AF65-F5344CB8AC3E}">
        <p14:creationId xmlns:p14="http://schemas.microsoft.com/office/powerpoint/2010/main" val="34523709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68" y="306705"/>
            <a:ext cx="7498080" cy="871855"/>
          </a:xfrm>
        </p:spPr>
        <p:txBody>
          <a:bodyPr/>
          <a:lstStyle/>
          <a:p>
            <a:r>
              <a:rPr lang="en-US" sz="1800" dirty="0" smtClean="0"/>
              <a:t>Addressing the challenges</a:t>
            </a:r>
            <a:r>
              <a:rPr lang="en-US" dirty="0" smtClean="0"/>
              <a:t/>
            </a:r>
            <a:br>
              <a:rPr lang="en-US" dirty="0" smtClean="0"/>
            </a:br>
            <a:r>
              <a:rPr lang="en-US" dirty="0" smtClean="0"/>
              <a:t>Pinning Threads to </a:t>
            </a:r>
            <a:r>
              <a:rPr lang="en-US" dirty="0"/>
              <a:t>Cores with OpenCL™</a:t>
            </a:r>
          </a:p>
        </p:txBody>
      </p:sp>
      <p:pic>
        <p:nvPicPr>
          <p:cNvPr id="3" name="Picture 2"/>
          <p:cNvPicPr>
            <a:picLocks noChangeAspect="1"/>
          </p:cNvPicPr>
          <p:nvPr/>
        </p:nvPicPr>
        <p:blipFill>
          <a:blip r:embed="rId3"/>
          <a:stretch>
            <a:fillRect/>
          </a:stretch>
        </p:blipFill>
        <p:spPr>
          <a:xfrm>
            <a:off x="-1" y="1773922"/>
            <a:ext cx="9105253" cy="3330424"/>
          </a:xfrm>
          <a:prstGeom prst="rect">
            <a:avLst/>
          </a:prstGeom>
        </p:spPr>
      </p:pic>
      <p:sp>
        <p:nvSpPr>
          <p:cNvPr id="5" name="Parallelogram 4"/>
          <p:cNvSpPr/>
          <p:nvPr/>
        </p:nvSpPr>
        <p:spPr>
          <a:xfrm flipH="1">
            <a:off x="13328" y="5254403"/>
            <a:ext cx="9107705" cy="946150"/>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Aft>
                <a:spcPts val="600"/>
              </a:spcAft>
              <a:buClr>
                <a:schemeClr val="bg2"/>
              </a:buClr>
            </a:pPr>
            <a:r>
              <a:rPr lang="en-US" sz="2400" dirty="0" smtClean="0"/>
              <a:t>1. Use workgroup </a:t>
            </a:r>
            <a:r>
              <a:rPr lang="en-US" sz="2400" dirty="0"/>
              <a:t>ID as a placeholder for CU ID</a:t>
            </a:r>
          </a:p>
        </p:txBody>
      </p:sp>
      <p:sp>
        <p:nvSpPr>
          <p:cNvPr id="6" name="Rectangle 5"/>
          <p:cNvSpPr/>
          <p:nvPr/>
        </p:nvSpPr>
        <p:spPr>
          <a:xfrm>
            <a:off x="535259" y="2375210"/>
            <a:ext cx="2553629" cy="301083"/>
          </a:xfrm>
          <a:prstGeom prst="rect">
            <a:avLst/>
          </a:prstGeom>
          <a:solidFill>
            <a:srgbClr val="812990">
              <a:alpha val="15000"/>
            </a:srgbClr>
          </a:solidFill>
          <a:ln w="12700">
            <a:solidFill>
              <a:srgbClr val="81299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spTree>
    <p:extLst>
      <p:ext uri="{BB962C8B-B14F-4D97-AF65-F5344CB8AC3E}">
        <p14:creationId xmlns:p14="http://schemas.microsoft.com/office/powerpoint/2010/main" val="2290758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68" y="306705"/>
            <a:ext cx="7498080" cy="871855"/>
          </a:xfrm>
        </p:spPr>
        <p:txBody>
          <a:bodyPr/>
          <a:lstStyle/>
          <a:p>
            <a:r>
              <a:rPr lang="en-US" sz="1800" dirty="0" smtClean="0"/>
              <a:t>Addressing the challenges</a:t>
            </a:r>
            <a:r>
              <a:rPr lang="en-US" dirty="0" smtClean="0"/>
              <a:t/>
            </a:r>
            <a:br>
              <a:rPr lang="en-US" dirty="0" smtClean="0"/>
            </a:br>
            <a:r>
              <a:rPr lang="en-US" dirty="0" smtClean="0"/>
              <a:t>Pinning Threads to </a:t>
            </a:r>
            <a:r>
              <a:rPr lang="en-US" dirty="0"/>
              <a:t>Cores </a:t>
            </a:r>
            <a:r>
              <a:rPr lang="en-US" dirty="0" smtClean="0"/>
              <a:t>with </a:t>
            </a:r>
            <a:r>
              <a:rPr lang="en-US" dirty="0"/>
              <a:t>OpenCL™</a:t>
            </a:r>
          </a:p>
        </p:txBody>
      </p:sp>
      <p:pic>
        <p:nvPicPr>
          <p:cNvPr id="3" name="Picture 2"/>
          <p:cNvPicPr>
            <a:picLocks noChangeAspect="1"/>
          </p:cNvPicPr>
          <p:nvPr/>
        </p:nvPicPr>
        <p:blipFill>
          <a:blip r:embed="rId3"/>
          <a:stretch>
            <a:fillRect/>
          </a:stretch>
        </p:blipFill>
        <p:spPr>
          <a:xfrm>
            <a:off x="-1" y="1773922"/>
            <a:ext cx="9105253" cy="3330424"/>
          </a:xfrm>
          <a:prstGeom prst="rect">
            <a:avLst/>
          </a:prstGeom>
        </p:spPr>
      </p:pic>
      <p:sp>
        <p:nvSpPr>
          <p:cNvPr id="5" name="Parallelogram 4"/>
          <p:cNvSpPr/>
          <p:nvPr/>
        </p:nvSpPr>
        <p:spPr>
          <a:xfrm flipH="1">
            <a:off x="13328" y="5254403"/>
            <a:ext cx="9107705" cy="946150"/>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Aft>
                <a:spcPts val="600"/>
              </a:spcAft>
              <a:buClr>
                <a:schemeClr val="bg2"/>
              </a:buClr>
            </a:pPr>
            <a:r>
              <a:rPr lang="en-US" sz="2400" dirty="0"/>
              <a:t>2</a:t>
            </a:r>
            <a:r>
              <a:rPr lang="en-US" sz="2400" dirty="0" smtClean="0"/>
              <a:t>. </a:t>
            </a:r>
            <a:r>
              <a:rPr lang="en-US" sz="2400" dirty="0"/>
              <a:t>Identify instruction that writes </a:t>
            </a:r>
            <a:r>
              <a:rPr lang="en-US" sz="2400" dirty="0" smtClean="0"/>
              <a:t>workgroup ID </a:t>
            </a:r>
            <a:r>
              <a:rPr lang="en-US" sz="2400" dirty="0"/>
              <a:t>to the register that gets checked in the conditional</a:t>
            </a:r>
          </a:p>
        </p:txBody>
      </p:sp>
      <p:sp>
        <p:nvSpPr>
          <p:cNvPr id="6" name="Rectangle 5"/>
          <p:cNvSpPr/>
          <p:nvPr/>
        </p:nvSpPr>
        <p:spPr>
          <a:xfrm>
            <a:off x="4198245" y="2525751"/>
            <a:ext cx="4345034" cy="207289"/>
          </a:xfrm>
          <a:prstGeom prst="rect">
            <a:avLst/>
          </a:prstGeom>
          <a:solidFill>
            <a:srgbClr val="812990">
              <a:alpha val="15000"/>
            </a:srgbClr>
          </a:solidFill>
          <a:ln w="12700">
            <a:solidFill>
              <a:srgbClr val="81299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spTree>
    <p:extLst>
      <p:ext uri="{BB962C8B-B14F-4D97-AF65-F5344CB8AC3E}">
        <p14:creationId xmlns:p14="http://schemas.microsoft.com/office/powerpoint/2010/main" val="11146964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68" y="306705"/>
            <a:ext cx="7498080" cy="871855"/>
          </a:xfrm>
        </p:spPr>
        <p:txBody>
          <a:bodyPr/>
          <a:lstStyle/>
          <a:p>
            <a:r>
              <a:rPr lang="en-US" sz="1800" dirty="0" smtClean="0"/>
              <a:t>Addressing the challenges</a:t>
            </a:r>
            <a:r>
              <a:rPr lang="en-US" dirty="0" smtClean="0"/>
              <a:t/>
            </a:r>
            <a:br>
              <a:rPr lang="en-US" dirty="0" smtClean="0"/>
            </a:br>
            <a:r>
              <a:rPr lang="en-US" dirty="0" smtClean="0"/>
              <a:t>Pinning Threads to </a:t>
            </a:r>
            <a:r>
              <a:rPr lang="en-US" dirty="0"/>
              <a:t>Cores with OpenCL™</a:t>
            </a:r>
          </a:p>
        </p:txBody>
      </p:sp>
      <p:pic>
        <p:nvPicPr>
          <p:cNvPr id="3" name="Picture 2"/>
          <p:cNvPicPr>
            <a:picLocks noChangeAspect="1"/>
          </p:cNvPicPr>
          <p:nvPr/>
        </p:nvPicPr>
        <p:blipFill>
          <a:blip r:embed="rId3"/>
          <a:stretch>
            <a:fillRect/>
          </a:stretch>
        </p:blipFill>
        <p:spPr>
          <a:xfrm>
            <a:off x="-1" y="1773922"/>
            <a:ext cx="9105253" cy="3330424"/>
          </a:xfrm>
          <a:prstGeom prst="rect">
            <a:avLst/>
          </a:prstGeom>
        </p:spPr>
      </p:pic>
      <p:sp>
        <p:nvSpPr>
          <p:cNvPr id="5" name="Parallelogram 4"/>
          <p:cNvSpPr/>
          <p:nvPr/>
        </p:nvSpPr>
        <p:spPr>
          <a:xfrm flipH="1">
            <a:off x="13328" y="5254403"/>
            <a:ext cx="9107705" cy="946150"/>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Aft>
                <a:spcPts val="600"/>
              </a:spcAft>
              <a:buClr>
                <a:schemeClr val="bg2"/>
              </a:buClr>
            </a:pPr>
            <a:r>
              <a:rPr lang="en-US" sz="2400" dirty="0" smtClean="0"/>
              <a:t>3. </a:t>
            </a:r>
            <a:r>
              <a:rPr lang="en-US" sz="2400" dirty="0"/>
              <a:t>Identify instruction that writes </a:t>
            </a:r>
            <a:r>
              <a:rPr lang="en-US" sz="2400" dirty="0" smtClean="0"/>
              <a:t>workgroup </a:t>
            </a:r>
            <a:r>
              <a:rPr lang="en-US" sz="2400" dirty="0"/>
              <a:t>ID to the register that gets checked in the conditional in binary</a:t>
            </a:r>
          </a:p>
        </p:txBody>
      </p:sp>
      <p:sp>
        <p:nvSpPr>
          <p:cNvPr id="6" name="Rectangle 5"/>
          <p:cNvSpPr/>
          <p:nvPr/>
        </p:nvSpPr>
        <p:spPr>
          <a:xfrm>
            <a:off x="1361439" y="4074160"/>
            <a:ext cx="789333" cy="182308"/>
          </a:xfrm>
          <a:prstGeom prst="rect">
            <a:avLst/>
          </a:prstGeom>
          <a:solidFill>
            <a:srgbClr val="812990">
              <a:alpha val="15000"/>
            </a:srgbClr>
          </a:solidFill>
          <a:ln w="12700">
            <a:solidFill>
              <a:srgbClr val="81299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spTree>
    <p:extLst>
      <p:ext uri="{BB962C8B-B14F-4D97-AF65-F5344CB8AC3E}">
        <p14:creationId xmlns:p14="http://schemas.microsoft.com/office/powerpoint/2010/main" val="20208935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68" y="306705"/>
            <a:ext cx="7498080" cy="871855"/>
          </a:xfrm>
        </p:spPr>
        <p:txBody>
          <a:bodyPr/>
          <a:lstStyle/>
          <a:p>
            <a:r>
              <a:rPr lang="en-US" sz="1800" dirty="0" smtClean="0"/>
              <a:t>Addressing the challenges</a:t>
            </a:r>
            <a:r>
              <a:rPr lang="en-US" dirty="0" smtClean="0"/>
              <a:t/>
            </a:r>
            <a:br>
              <a:rPr lang="en-US" dirty="0" smtClean="0"/>
            </a:br>
            <a:r>
              <a:rPr lang="en-US" dirty="0" smtClean="0"/>
              <a:t>Pinning Threads to </a:t>
            </a:r>
            <a:r>
              <a:rPr lang="en-US" dirty="0"/>
              <a:t>Cores with OpenCL™</a:t>
            </a:r>
          </a:p>
        </p:txBody>
      </p:sp>
      <p:pic>
        <p:nvPicPr>
          <p:cNvPr id="3" name="Picture 2"/>
          <p:cNvPicPr>
            <a:picLocks noChangeAspect="1"/>
          </p:cNvPicPr>
          <p:nvPr/>
        </p:nvPicPr>
        <p:blipFill>
          <a:blip r:embed="rId3"/>
          <a:stretch>
            <a:fillRect/>
          </a:stretch>
        </p:blipFill>
        <p:spPr>
          <a:xfrm>
            <a:off x="-1" y="1773922"/>
            <a:ext cx="9105253" cy="3330424"/>
          </a:xfrm>
          <a:prstGeom prst="rect">
            <a:avLst/>
          </a:prstGeom>
        </p:spPr>
      </p:pic>
      <p:sp>
        <p:nvSpPr>
          <p:cNvPr id="5" name="Parallelogram 4"/>
          <p:cNvSpPr/>
          <p:nvPr/>
        </p:nvSpPr>
        <p:spPr>
          <a:xfrm flipH="1">
            <a:off x="-1" y="5254403"/>
            <a:ext cx="9121033" cy="946150"/>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Aft>
                <a:spcPts val="600"/>
              </a:spcAft>
              <a:buClr>
                <a:schemeClr val="bg2"/>
              </a:buClr>
            </a:pPr>
            <a:r>
              <a:rPr lang="en-US" sz="2400" dirty="0" smtClean="0"/>
              <a:t>4. Replace workgroup </a:t>
            </a:r>
            <a:r>
              <a:rPr lang="en-US" sz="2400" dirty="0"/>
              <a:t>ID with </a:t>
            </a:r>
            <a:r>
              <a:rPr lang="en-US" sz="2400" dirty="0" smtClean="0"/>
              <a:t>CU ID (read from read-only HW register) in </a:t>
            </a:r>
            <a:r>
              <a:rPr lang="en-US" sz="2400" dirty="0"/>
              <a:t>the correct register in the binary</a:t>
            </a:r>
          </a:p>
        </p:txBody>
      </p:sp>
      <p:sp>
        <p:nvSpPr>
          <p:cNvPr id="6" name="Rectangle 5"/>
          <p:cNvSpPr/>
          <p:nvPr/>
        </p:nvSpPr>
        <p:spPr>
          <a:xfrm>
            <a:off x="3621141" y="4074160"/>
            <a:ext cx="789333" cy="182308"/>
          </a:xfrm>
          <a:prstGeom prst="rect">
            <a:avLst/>
          </a:prstGeom>
          <a:solidFill>
            <a:srgbClr val="812990">
              <a:alpha val="15000"/>
            </a:srgbClr>
          </a:solidFill>
          <a:ln w="12700">
            <a:solidFill>
              <a:srgbClr val="81299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spTree>
    <p:extLst>
      <p:ext uri="{BB962C8B-B14F-4D97-AF65-F5344CB8AC3E}">
        <p14:creationId xmlns:p14="http://schemas.microsoft.com/office/powerpoint/2010/main" val="1799040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and Energy are First-Class Design Constraints</a:t>
            </a:r>
            <a:endParaRPr lang="en-US" dirty="0"/>
          </a:p>
        </p:txBody>
      </p:sp>
      <p:sp>
        <p:nvSpPr>
          <p:cNvPr id="3" name="Content Placeholder 2"/>
          <p:cNvSpPr>
            <a:spLocks noGrp="1"/>
          </p:cNvSpPr>
          <p:nvPr>
            <p:ph idx="1"/>
          </p:nvPr>
        </p:nvSpPr>
        <p:spPr/>
        <p:txBody>
          <a:bodyPr/>
          <a:lstStyle/>
          <a:p>
            <a:r>
              <a:rPr lang="en-US" dirty="0" smtClean="0"/>
              <a:t>Power and energy have become a first-class design constraint in all areas of computing</a:t>
            </a:r>
          </a:p>
          <a:p>
            <a:pPr lvl="1"/>
            <a:r>
              <a:rPr lang="en-US" dirty="0" smtClean="0"/>
              <a:t>Phones and laptops must optimize for energy as they are battery operated</a:t>
            </a:r>
          </a:p>
          <a:p>
            <a:pPr lvl="1"/>
            <a:r>
              <a:rPr lang="en-US" dirty="0" smtClean="0"/>
              <a:t>Desktops require loud cooling solutions</a:t>
            </a:r>
          </a:p>
          <a:p>
            <a:pPr lvl="1"/>
            <a:r>
              <a:rPr lang="en-US" dirty="0" smtClean="0"/>
              <a:t>Supercomputers and other large data centers are constrained by power</a:t>
            </a:r>
          </a:p>
          <a:p>
            <a:pPr lvl="1"/>
            <a:endParaRPr lang="en-US" dirty="0"/>
          </a:p>
        </p:txBody>
      </p:sp>
      <p:grpSp>
        <p:nvGrpSpPr>
          <p:cNvPr id="4" name="Group 3"/>
          <p:cNvGrpSpPr/>
          <p:nvPr/>
        </p:nvGrpSpPr>
        <p:grpSpPr>
          <a:xfrm>
            <a:off x="734774" y="3689902"/>
            <a:ext cx="1941557" cy="2495680"/>
            <a:chOff x="734774" y="3689902"/>
            <a:chExt cx="1941557" cy="2495680"/>
          </a:xfrm>
        </p:grpSpPr>
        <p:sp>
          <p:nvSpPr>
            <p:cNvPr id="7" name="TextBox 6"/>
            <p:cNvSpPr txBox="1"/>
            <p:nvPr/>
          </p:nvSpPr>
          <p:spPr>
            <a:xfrm>
              <a:off x="734774" y="5816250"/>
              <a:ext cx="1941557" cy="369332"/>
            </a:xfrm>
            <a:prstGeom prst="rect">
              <a:avLst/>
            </a:prstGeom>
            <a:noFill/>
          </p:spPr>
          <p:txBody>
            <a:bodyPr wrap="none" rtlCol="0">
              <a:spAutoFit/>
            </a:bodyPr>
            <a:lstStyle/>
            <a:p>
              <a:pPr algn="ctr">
                <a:spcAft>
                  <a:spcPts val="600"/>
                </a:spcAft>
                <a:buClr>
                  <a:schemeClr val="bg2"/>
                </a:buClr>
              </a:pPr>
              <a:r>
                <a:rPr lang="en-US" sz="900" i="1" dirty="0"/>
                <a:t>Modified from </a:t>
              </a:r>
              <a:r>
                <a:rPr lang="en-US" sz="900" i="1" dirty="0">
                  <a:hlinkClick r:id="rId3"/>
                </a:rPr>
                <a:t>Image by Vernon </a:t>
              </a:r>
              <a:r>
                <a:rPr lang="en-US" sz="900" i="1" dirty="0" smtClean="0">
                  <a:hlinkClick r:id="rId3"/>
                </a:rPr>
                <a:t>Chan</a:t>
              </a:r>
              <a:r>
                <a:rPr lang="en-US" sz="900" i="1" dirty="0"/>
                <a:t/>
              </a:r>
              <a:br>
                <a:rPr lang="en-US" sz="900" i="1" dirty="0"/>
              </a:br>
              <a:r>
                <a:rPr lang="en-US" sz="900" i="1" dirty="0">
                  <a:hlinkClick r:id="rId4"/>
                </a:rPr>
                <a:t>CC BY 2.0</a:t>
              </a:r>
              <a:endParaRPr lang="en-US" sz="900" i="1" dirty="0" smtClean="0"/>
            </a:p>
          </p:txBody>
        </p:sp>
        <p:pic>
          <p:nvPicPr>
            <p:cNvPr id="12" name="Picture 11"/>
            <p:cNvPicPr>
              <a:picLocks noChangeAspect="1"/>
            </p:cNvPicPr>
            <p:nvPr/>
          </p:nvPicPr>
          <p:blipFill>
            <a:blip r:embed="rId5"/>
            <a:stretch>
              <a:fillRect/>
            </a:stretch>
          </p:blipFill>
          <p:spPr>
            <a:xfrm>
              <a:off x="1096105" y="3689902"/>
              <a:ext cx="1218897" cy="2039959"/>
            </a:xfrm>
            <a:prstGeom prst="rect">
              <a:avLst/>
            </a:prstGeom>
          </p:spPr>
        </p:pic>
      </p:grpSp>
      <p:grpSp>
        <p:nvGrpSpPr>
          <p:cNvPr id="5" name="Group 4"/>
          <p:cNvGrpSpPr/>
          <p:nvPr/>
        </p:nvGrpSpPr>
        <p:grpSpPr>
          <a:xfrm>
            <a:off x="3498048" y="3369975"/>
            <a:ext cx="2011680" cy="3082852"/>
            <a:chOff x="3498048" y="3369975"/>
            <a:chExt cx="2011680" cy="3082852"/>
          </a:xfrm>
        </p:grpSpPr>
        <p:sp>
          <p:nvSpPr>
            <p:cNvPr id="9" name="TextBox 8"/>
            <p:cNvSpPr txBox="1"/>
            <p:nvPr/>
          </p:nvSpPr>
          <p:spPr>
            <a:xfrm>
              <a:off x="3878609" y="6083495"/>
              <a:ext cx="1386918" cy="369332"/>
            </a:xfrm>
            <a:prstGeom prst="rect">
              <a:avLst/>
            </a:prstGeom>
            <a:noFill/>
          </p:spPr>
          <p:txBody>
            <a:bodyPr wrap="none" rtlCol="0">
              <a:spAutoFit/>
            </a:bodyPr>
            <a:lstStyle/>
            <a:p>
              <a:pPr algn="ctr">
                <a:spcAft>
                  <a:spcPts val="600"/>
                </a:spcAft>
                <a:buClr>
                  <a:schemeClr val="bg2"/>
                </a:buClr>
              </a:pPr>
              <a:r>
                <a:rPr lang="en-US" sz="900" i="1" dirty="0">
                  <a:hlinkClick r:id="rId6"/>
                </a:rPr>
                <a:t>Image by Glenn </a:t>
              </a:r>
              <a:r>
                <a:rPr lang="en-US" sz="900" i="1" dirty="0" smtClean="0">
                  <a:hlinkClick r:id="rId6"/>
                </a:rPr>
                <a:t>Batuyong</a:t>
              </a:r>
              <a:r>
                <a:rPr lang="en-US" sz="900" i="1" dirty="0"/>
                <a:t/>
              </a:r>
              <a:br>
                <a:rPr lang="en-US" sz="900" i="1" dirty="0"/>
              </a:br>
              <a:r>
                <a:rPr lang="en-US" sz="900" i="1" dirty="0" smtClean="0">
                  <a:hlinkClick r:id="rId4"/>
                </a:rPr>
                <a:t>CC BY 2.0</a:t>
              </a:r>
              <a:endParaRPr lang="en-US" sz="900" i="1" dirty="0" smtClean="0"/>
            </a:p>
          </p:txBody>
        </p:sp>
        <p:pic>
          <p:nvPicPr>
            <p:cNvPr id="16" name="Picture 15"/>
            <p:cNvPicPr>
              <a:picLocks noChangeAspect="1"/>
            </p:cNvPicPr>
            <p:nvPr/>
          </p:nvPicPr>
          <p:blipFill>
            <a:blip r:embed="rId7"/>
            <a:stretch>
              <a:fillRect/>
            </a:stretch>
          </p:blipFill>
          <p:spPr>
            <a:xfrm>
              <a:off x="3498048" y="3369975"/>
              <a:ext cx="2011680" cy="2681585"/>
            </a:xfrm>
            <a:prstGeom prst="rect">
              <a:avLst/>
            </a:prstGeom>
          </p:spPr>
        </p:pic>
      </p:grpSp>
      <p:grpSp>
        <p:nvGrpSpPr>
          <p:cNvPr id="6" name="Group 5"/>
          <p:cNvGrpSpPr/>
          <p:nvPr/>
        </p:nvGrpSpPr>
        <p:grpSpPr>
          <a:xfrm>
            <a:off x="6126548" y="3689902"/>
            <a:ext cx="2743200" cy="2426732"/>
            <a:chOff x="6126548" y="3689902"/>
            <a:chExt cx="2743200" cy="2426732"/>
          </a:xfrm>
        </p:grpSpPr>
        <p:sp>
          <p:nvSpPr>
            <p:cNvPr id="11" name="Rectangle 10"/>
            <p:cNvSpPr/>
            <p:nvPr/>
          </p:nvSpPr>
          <p:spPr>
            <a:xfrm>
              <a:off x="6907824" y="5747302"/>
              <a:ext cx="1513556" cy="369332"/>
            </a:xfrm>
            <a:prstGeom prst="rect">
              <a:avLst/>
            </a:prstGeom>
          </p:spPr>
          <p:txBody>
            <a:bodyPr wrap="none">
              <a:spAutoFit/>
            </a:bodyPr>
            <a:lstStyle/>
            <a:p>
              <a:pPr algn="ctr"/>
              <a:r>
                <a:rPr lang="en-US" sz="900" i="1" dirty="0">
                  <a:hlinkClick r:id="rId8"/>
                </a:rPr>
                <a:t>Image by Patrick </a:t>
              </a:r>
              <a:r>
                <a:rPr lang="en-US" sz="900" i="1" dirty="0" smtClean="0">
                  <a:hlinkClick r:id="rId8"/>
                </a:rPr>
                <a:t>Strandberg</a:t>
              </a:r>
              <a:endParaRPr lang="en-US" sz="900" i="1" dirty="0" smtClean="0"/>
            </a:p>
            <a:p>
              <a:pPr algn="ctr"/>
              <a:r>
                <a:rPr lang="en-US" sz="900" i="1" dirty="0" smtClean="0">
                  <a:hlinkClick r:id="rId9"/>
                </a:rPr>
                <a:t>CC BY-SA 2.0</a:t>
              </a:r>
              <a:endParaRPr lang="en-US" sz="900" dirty="0"/>
            </a:p>
          </p:txBody>
        </p:sp>
        <p:pic>
          <p:nvPicPr>
            <p:cNvPr id="17" name="Picture 16"/>
            <p:cNvPicPr>
              <a:picLocks noChangeAspect="1"/>
            </p:cNvPicPr>
            <p:nvPr/>
          </p:nvPicPr>
          <p:blipFill>
            <a:blip r:embed="rId10"/>
            <a:stretch>
              <a:fillRect/>
            </a:stretch>
          </p:blipFill>
          <p:spPr>
            <a:xfrm>
              <a:off x="6126548" y="3689902"/>
              <a:ext cx="2743200" cy="2057400"/>
            </a:xfrm>
            <a:prstGeom prst="rect">
              <a:avLst/>
            </a:prstGeom>
          </p:spPr>
        </p:pic>
      </p:grpSp>
    </p:spTree>
    <p:extLst>
      <p:ext uri="{BB962C8B-B14F-4D97-AF65-F5344CB8AC3E}">
        <p14:creationId xmlns:p14="http://schemas.microsoft.com/office/powerpoint/2010/main" val="3497884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68" y="306705"/>
            <a:ext cx="7498080" cy="871855"/>
          </a:xfrm>
        </p:spPr>
        <p:txBody>
          <a:bodyPr/>
          <a:lstStyle/>
          <a:p>
            <a:r>
              <a:rPr lang="en-US" sz="1800" dirty="0" smtClean="0"/>
              <a:t>Addressing the challenges</a:t>
            </a:r>
            <a:r>
              <a:rPr lang="en-US" dirty="0" smtClean="0"/>
              <a:t/>
            </a:r>
            <a:br>
              <a:rPr lang="en-US" dirty="0" smtClean="0"/>
            </a:br>
            <a:r>
              <a:rPr lang="en-US" dirty="0" smtClean="0"/>
              <a:t>Pinning Threads to </a:t>
            </a:r>
            <a:r>
              <a:rPr lang="en-US" dirty="0"/>
              <a:t>Cores with OpenCL™</a:t>
            </a:r>
          </a:p>
        </p:txBody>
      </p:sp>
      <p:pic>
        <p:nvPicPr>
          <p:cNvPr id="3" name="Picture 2"/>
          <p:cNvPicPr>
            <a:picLocks noChangeAspect="1"/>
          </p:cNvPicPr>
          <p:nvPr/>
        </p:nvPicPr>
        <p:blipFill>
          <a:blip r:embed="rId3"/>
          <a:stretch>
            <a:fillRect/>
          </a:stretch>
        </p:blipFill>
        <p:spPr>
          <a:xfrm>
            <a:off x="-1" y="1773922"/>
            <a:ext cx="9105253" cy="3330424"/>
          </a:xfrm>
          <a:prstGeom prst="rect">
            <a:avLst/>
          </a:prstGeom>
        </p:spPr>
      </p:pic>
      <p:sp>
        <p:nvSpPr>
          <p:cNvPr id="5" name="Parallelogram 4"/>
          <p:cNvSpPr/>
          <p:nvPr/>
        </p:nvSpPr>
        <p:spPr>
          <a:xfrm flipH="1">
            <a:off x="13328" y="5254403"/>
            <a:ext cx="9107705" cy="946150"/>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Aft>
                <a:spcPts val="600"/>
              </a:spcAft>
              <a:buClr>
                <a:schemeClr val="bg2"/>
              </a:buClr>
            </a:pPr>
            <a:r>
              <a:rPr lang="en-US" sz="2400" dirty="0" smtClean="0"/>
              <a:t>5. Get functionally </a:t>
            </a:r>
            <a:r>
              <a:rPr lang="en-US" sz="2400" dirty="0"/>
              <a:t>equivalent </a:t>
            </a:r>
            <a:r>
              <a:rPr lang="en-US" sz="2400" dirty="0" smtClean="0"/>
              <a:t>OpenCL </a:t>
            </a:r>
            <a:r>
              <a:rPr lang="en-US" sz="2400" dirty="0"/>
              <a:t>snippet</a:t>
            </a:r>
          </a:p>
        </p:txBody>
      </p:sp>
      <p:sp>
        <p:nvSpPr>
          <p:cNvPr id="6" name="Rectangle 5"/>
          <p:cNvSpPr/>
          <p:nvPr/>
        </p:nvSpPr>
        <p:spPr>
          <a:xfrm>
            <a:off x="5642447" y="4141346"/>
            <a:ext cx="2122401" cy="262211"/>
          </a:xfrm>
          <a:prstGeom prst="rect">
            <a:avLst/>
          </a:prstGeom>
          <a:solidFill>
            <a:srgbClr val="812990">
              <a:alpha val="15000"/>
            </a:srgbClr>
          </a:solidFill>
          <a:ln w="12700">
            <a:solidFill>
              <a:srgbClr val="81299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spTree>
    <p:extLst>
      <p:ext uri="{BB962C8B-B14F-4D97-AF65-F5344CB8AC3E}">
        <p14:creationId xmlns:p14="http://schemas.microsoft.com/office/powerpoint/2010/main" val="35100629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Addressing the Challenges</a:t>
            </a:r>
            <a:endParaRPr lang="en-US" dirty="0"/>
          </a:p>
        </p:txBody>
      </p:sp>
      <p:sp>
        <p:nvSpPr>
          <p:cNvPr id="6" name="Parallelogram 5"/>
          <p:cNvSpPr/>
          <p:nvPr/>
        </p:nvSpPr>
        <p:spPr>
          <a:xfrm flipH="1">
            <a:off x="-696913" y="1133475"/>
            <a:ext cx="8243888" cy="1295400"/>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sz="2400" dirty="0" smtClean="0"/>
              <a:t>OpenCL™ </a:t>
            </a:r>
            <a:r>
              <a:rPr lang="en-US" sz="2400" dirty="0"/>
              <a:t>lacks native support to pin threads to programmer-specified compute units</a:t>
            </a:r>
          </a:p>
        </p:txBody>
      </p:sp>
      <p:sp>
        <p:nvSpPr>
          <p:cNvPr id="7" name="Parallelogram 6"/>
          <p:cNvSpPr/>
          <p:nvPr/>
        </p:nvSpPr>
        <p:spPr>
          <a:xfrm flipH="1">
            <a:off x="455613" y="2947988"/>
            <a:ext cx="8242300" cy="1295400"/>
          </a:xfrm>
          <a:prstGeom prst="parallelogram">
            <a:avLst>
              <a:gd name="adj" fmla="val 99186"/>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sz="2400" b="1" dirty="0" smtClean="0"/>
              <a:t>Temperature </a:t>
            </a:r>
            <a:r>
              <a:rPr lang="en-US" sz="2400" b="1" dirty="0"/>
              <a:t>of device during tests will affect the power </a:t>
            </a:r>
            <a:r>
              <a:rPr lang="en-US" sz="2400" b="1" dirty="0" smtClean="0"/>
              <a:t>consumption</a:t>
            </a:r>
            <a:endParaRPr lang="en-US" sz="2400" b="1" dirty="0"/>
          </a:p>
        </p:txBody>
      </p:sp>
      <p:sp>
        <p:nvSpPr>
          <p:cNvPr id="8" name="Parallelogram 7"/>
          <p:cNvSpPr/>
          <p:nvPr/>
        </p:nvSpPr>
        <p:spPr>
          <a:xfrm flipH="1">
            <a:off x="1608138" y="4762500"/>
            <a:ext cx="8242300" cy="1295400"/>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sz="2400" dirty="0"/>
              <a:t>Power difference between the two sets of microbenchmarks </a:t>
            </a:r>
            <a:r>
              <a:rPr lang="en-US" sz="2400" dirty="0" smtClean="0"/>
              <a:t>can </a:t>
            </a:r>
            <a:r>
              <a:rPr lang="en-US" sz="2400" dirty="0"/>
              <a:t>be hard to observe</a:t>
            </a:r>
          </a:p>
        </p:txBody>
      </p:sp>
      <p:sp>
        <p:nvSpPr>
          <p:cNvPr id="3" name="Rectangle 2"/>
          <p:cNvSpPr/>
          <p:nvPr/>
        </p:nvSpPr>
        <p:spPr>
          <a:xfrm>
            <a:off x="-696913" y="4595812"/>
            <a:ext cx="10714673" cy="1462087"/>
          </a:xfrm>
          <a:prstGeom prst="rect">
            <a:avLst/>
          </a:prstGeom>
          <a:solidFill>
            <a:schemeClr val="bg1">
              <a:alpha val="8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sp>
        <p:nvSpPr>
          <p:cNvPr id="9" name="Rectangle 8"/>
          <p:cNvSpPr/>
          <p:nvPr/>
        </p:nvSpPr>
        <p:spPr>
          <a:xfrm>
            <a:off x="-864235" y="1079500"/>
            <a:ext cx="10714673" cy="1462087"/>
          </a:xfrm>
          <a:prstGeom prst="rect">
            <a:avLst/>
          </a:prstGeom>
          <a:solidFill>
            <a:schemeClr val="bg1">
              <a:alpha val="8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spTree>
    <p:extLst>
      <p:ext uri="{BB962C8B-B14F-4D97-AF65-F5344CB8AC3E}">
        <p14:creationId xmlns:p14="http://schemas.microsoft.com/office/powerpoint/2010/main" val="19507078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266768" y="306705"/>
            <a:ext cx="7498080" cy="871855"/>
          </a:xfrm>
        </p:spPr>
        <p:txBody>
          <a:bodyPr/>
          <a:lstStyle/>
          <a:p>
            <a:r>
              <a:rPr lang="en-US" sz="1800" dirty="0" smtClean="0"/>
              <a:t>Addressing the challenges</a:t>
            </a:r>
            <a:r>
              <a:rPr lang="en-US" dirty="0" smtClean="0"/>
              <a:t/>
            </a:r>
            <a:br>
              <a:rPr lang="en-US" dirty="0" smtClean="0"/>
            </a:br>
            <a:r>
              <a:rPr lang="en-US" dirty="0" smtClean="0"/>
              <a:t>Eliminating Temperature Effects</a:t>
            </a:r>
            <a:endParaRPr lang="en-US" dirty="0"/>
          </a:p>
        </p:txBody>
      </p:sp>
      <p:sp>
        <p:nvSpPr>
          <p:cNvPr id="11" name="Parallelogram 10"/>
          <p:cNvSpPr/>
          <p:nvPr/>
        </p:nvSpPr>
        <p:spPr>
          <a:xfrm flipH="1">
            <a:off x="13328" y="5254403"/>
            <a:ext cx="9107705" cy="946150"/>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Aft>
                <a:spcPts val="600"/>
              </a:spcAft>
              <a:buClr>
                <a:schemeClr val="bg2"/>
              </a:buClr>
            </a:pPr>
            <a:r>
              <a:rPr lang="en-US" sz="2400" b="1" dirty="0" smtClean="0"/>
              <a:t>Solution 1: </a:t>
            </a:r>
            <a:r>
              <a:rPr lang="en-US" sz="2400" dirty="0" smtClean="0"/>
              <a:t>Run GPU fans at very high speed to limit temperature difference between runs</a:t>
            </a:r>
            <a:endParaRPr lang="en-US" sz="2400" dirty="0"/>
          </a:p>
        </p:txBody>
      </p:sp>
      <p:pic>
        <p:nvPicPr>
          <p:cNvPr id="2" name="Picture 1"/>
          <p:cNvPicPr>
            <a:picLocks noChangeAspect="1"/>
          </p:cNvPicPr>
          <p:nvPr/>
        </p:nvPicPr>
        <p:blipFill>
          <a:blip r:embed="rId3"/>
          <a:stretch>
            <a:fillRect/>
          </a:stretch>
        </p:blipFill>
        <p:spPr>
          <a:xfrm>
            <a:off x="1397215" y="1450411"/>
            <a:ext cx="6078239" cy="3365284"/>
          </a:xfrm>
          <a:prstGeom prst="rect">
            <a:avLst/>
          </a:prstGeom>
        </p:spPr>
      </p:pic>
    </p:spTree>
    <p:extLst>
      <p:ext uri="{BB962C8B-B14F-4D97-AF65-F5344CB8AC3E}">
        <p14:creationId xmlns:p14="http://schemas.microsoft.com/office/powerpoint/2010/main" val="2787083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97215" y="1451890"/>
            <a:ext cx="6078239" cy="3365284"/>
          </a:xfrm>
          <a:prstGeom prst="rect">
            <a:avLst/>
          </a:prstGeom>
        </p:spPr>
      </p:pic>
      <p:sp>
        <p:nvSpPr>
          <p:cNvPr id="8" name="Title 1"/>
          <p:cNvSpPr>
            <a:spLocks noGrp="1"/>
          </p:cNvSpPr>
          <p:nvPr>
            <p:ph type="title"/>
          </p:nvPr>
        </p:nvSpPr>
        <p:spPr>
          <a:xfrm>
            <a:off x="266768" y="306705"/>
            <a:ext cx="7498080" cy="871855"/>
          </a:xfrm>
        </p:spPr>
        <p:txBody>
          <a:bodyPr/>
          <a:lstStyle/>
          <a:p>
            <a:r>
              <a:rPr lang="en-US" sz="1800" dirty="0" smtClean="0"/>
              <a:t>Addressing the challenges</a:t>
            </a:r>
            <a:r>
              <a:rPr lang="en-US" dirty="0" smtClean="0"/>
              <a:t/>
            </a:r>
            <a:br>
              <a:rPr lang="en-US" dirty="0" smtClean="0"/>
            </a:br>
            <a:r>
              <a:rPr lang="en-US" dirty="0" smtClean="0"/>
              <a:t>Eliminating Temperature Effects</a:t>
            </a:r>
            <a:endParaRPr lang="en-US" dirty="0"/>
          </a:p>
        </p:txBody>
      </p:sp>
      <p:sp>
        <p:nvSpPr>
          <p:cNvPr id="11" name="Parallelogram 10"/>
          <p:cNvSpPr/>
          <p:nvPr/>
        </p:nvSpPr>
        <p:spPr>
          <a:xfrm flipH="1">
            <a:off x="13328" y="5254403"/>
            <a:ext cx="9107705" cy="946150"/>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Aft>
                <a:spcPts val="600"/>
              </a:spcAft>
              <a:buClr>
                <a:schemeClr val="bg2"/>
              </a:buClr>
            </a:pPr>
            <a:r>
              <a:rPr lang="en-US" sz="2400" b="1" dirty="0" smtClean="0"/>
              <a:t>Solution 2: </a:t>
            </a:r>
            <a:r>
              <a:rPr lang="en-US" sz="2400" dirty="0" smtClean="0"/>
              <a:t>Model idle power separately and subtract from measured power </a:t>
            </a:r>
            <a:endParaRPr lang="en-US" sz="2400" dirty="0"/>
          </a:p>
        </p:txBody>
      </p:sp>
    </p:spTree>
    <p:extLst>
      <p:ext uri="{BB962C8B-B14F-4D97-AF65-F5344CB8AC3E}">
        <p14:creationId xmlns:p14="http://schemas.microsoft.com/office/powerpoint/2010/main" val="18840603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Addressing the Challenges</a:t>
            </a:r>
            <a:endParaRPr lang="en-US" dirty="0"/>
          </a:p>
        </p:txBody>
      </p:sp>
      <p:sp>
        <p:nvSpPr>
          <p:cNvPr id="6" name="Parallelogram 5"/>
          <p:cNvSpPr/>
          <p:nvPr/>
        </p:nvSpPr>
        <p:spPr>
          <a:xfrm flipH="1">
            <a:off x="-696913" y="1133475"/>
            <a:ext cx="8243888" cy="1295400"/>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sz="2400" dirty="0" smtClean="0"/>
              <a:t>OpenCL™ </a:t>
            </a:r>
            <a:r>
              <a:rPr lang="en-US" sz="2400" dirty="0"/>
              <a:t>lacks native support to pin threads to programmer-specified compute units</a:t>
            </a:r>
          </a:p>
        </p:txBody>
      </p:sp>
      <p:sp>
        <p:nvSpPr>
          <p:cNvPr id="7" name="Parallelogram 6"/>
          <p:cNvSpPr/>
          <p:nvPr/>
        </p:nvSpPr>
        <p:spPr>
          <a:xfrm flipH="1">
            <a:off x="455613" y="2947988"/>
            <a:ext cx="8242300" cy="1295400"/>
          </a:xfrm>
          <a:prstGeom prst="parallelogram">
            <a:avLst>
              <a:gd name="adj" fmla="val 99186"/>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sz="2400" dirty="0" smtClean="0"/>
              <a:t>Temperature </a:t>
            </a:r>
            <a:r>
              <a:rPr lang="en-US" sz="2400" dirty="0"/>
              <a:t>of device during tests will affect the power </a:t>
            </a:r>
            <a:r>
              <a:rPr lang="en-US" sz="2400" dirty="0" smtClean="0"/>
              <a:t>consumption</a:t>
            </a:r>
            <a:endParaRPr lang="en-US" sz="2400" dirty="0"/>
          </a:p>
        </p:txBody>
      </p:sp>
      <p:sp>
        <p:nvSpPr>
          <p:cNvPr id="8" name="Parallelogram 7"/>
          <p:cNvSpPr/>
          <p:nvPr/>
        </p:nvSpPr>
        <p:spPr>
          <a:xfrm flipH="1">
            <a:off x="1608138" y="4762500"/>
            <a:ext cx="8242300" cy="1295400"/>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sz="2400" b="1" dirty="0"/>
              <a:t>Power difference between the two sets of microbenchmarks </a:t>
            </a:r>
            <a:r>
              <a:rPr lang="en-US" sz="2400" b="1" dirty="0" smtClean="0"/>
              <a:t>can </a:t>
            </a:r>
            <a:r>
              <a:rPr lang="en-US" sz="2400" b="1" dirty="0"/>
              <a:t>be hard to observe</a:t>
            </a:r>
          </a:p>
        </p:txBody>
      </p:sp>
      <p:sp>
        <p:nvSpPr>
          <p:cNvPr id="9" name="Rectangle 8"/>
          <p:cNvSpPr/>
          <p:nvPr/>
        </p:nvSpPr>
        <p:spPr>
          <a:xfrm>
            <a:off x="-864235" y="1079500"/>
            <a:ext cx="10714673" cy="3384550"/>
          </a:xfrm>
          <a:prstGeom prst="rect">
            <a:avLst/>
          </a:prstGeom>
          <a:solidFill>
            <a:schemeClr val="bg1">
              <a:alpha val="8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spTree>
    <p:extLst>
      <p:ext uri="{BB962C8B-B14F-4D97-AF65-F5344CB8AC3E}">
        <p14:creationId xmlns:p14="http://schemas.microsoft.com/office/powerpoint/2010/main" val="5169525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4388" y="1363851"/>
            <a:ext cx="8595360" cy="4955034"/>
          </a:xfrm>
        </p:spPr>
        <p:txBody>
          <a:bodyPr/>
          <a:lstStyle/>
          <a:p>
            <a:r>
              <a:rPr lang="en-US" dirty="0" smtClean="0"/>
              <a:t>Power difference between microbenchmarks can be too low to be reliably observed</a:t>
            </a:r>
          </a:p>
          <a:p>
            <a:pPr lvl="1"/>
            <a:r>
              <a:rPr lang="en-US" dirty="0" smtClean="0"/>
              <a:t>Unless the amount of data going through the interconnect increases</a:t>
            </a:r>
          </a:p>
          <a:p>
            <a:pPr lvl="1"/>
            <a:endParaRPr lang="en-US" dirty="0"/>
          </a:p>
          <a:p>
            <a:r>
              <a:rPr lang="en-US" dirty="0" smtClean="0"/>
              <a:t>Difficult to saturate interconnect bandwidth without increasing the number of wavefronts</a:t>
            </a:r>
          </a:p>
          <a:p>
            <a:pPr lvl="1"/>
            <a:r>
              <a:rPr lang="en-US" dirty="0" smtClean="0"/>
              <a:t>Fewer wavefronts can result in stalling exposing latency difference issues</a:t>
            </a:r>
          </a:p>
          <a:p>
            <a:pPr lvl="1"/>
            <a:endParaRPr lang="en-US" dirty="0" smtClean="0"/>
          </a:p>
          <a:p>
            <a:r>
              <a:rPr lang="en-US" dirty="0" smtClean="0"/>
              <a:t>More wavefronts can lead to one of the following issues</a:t>
            </a:r>
          </a:p>
          <a:p>
            <a:pPr lvl="1"/>
            <a:r>
              <a:rPr lang="en-US" dirty="0" smtClean="0"/>
              <a:t>More L1 hits when accesses per thread is low</a:t>
            </a:r>
          </a:p>
          <a:p>
            <a:pPr lvl="1"/>
            <a:r>
              <a:rPr lang="en-US" dirty="0" smtClean="0"/>
              <a:t>Register pressure and memory spills if access per thread is high</a:t>
            </a:r>
          </a:p>
          <a:p>
            <a:pPr lvl="1"/>
            <a:endParaRPr lang="en-US" dirty="0"/>
          </a:p>
          <a:p>
            <a:r>
              <a:rPr lang="en-US" b="1" dirty="0" smtClean="0"/>
              <a:t>Solution: </a:t>
            </a:r>
            <a:r>
              <a:rPr lang="en-US" dirty="0" smtClean="0"/>
              <a:t>Modify firmware to artificially shrink L1 cache size and then increase number of wavefronts</a:t>
            </a:r>
            <a:endParaRPr lang="en-US" dirty="0"/>
          </a:p>
        </p:txBody>
      </p:sp>
      <p:sp>
        <p:nvSpPr>
          <p:cNvPr id="8" name="Title 1"/>
          <p:cNvSpPr>
            <a:spLocks noGrp="1"/>
          </p:cNvSpPr>
          <p:nvPr>
            <p:ph type="title"/>
          </p:nvPr>
        </p:nvSpPr>
        <p:spPr>
          <a:xfrm>
            <a:off x="266768" y="306705"/>
            <a:ext cx="7498080" cy="871855"/>
          </a:xfrm>
        </p:spPr>
        <p:txBody>
          <a:bodyPr/>
          <a:lstStyle/>
          <a:p>
            <a:r>
              <a:rPr lang="en-US" sz="1800" dirty="0" smtClean="0"/>
              <a:t>Addressing the challenges</a:t>
            </a:r>
            <a:r>
              <a:rPr lang="en-US" dirty="0" smtClean="0"/>
              <a:t/>
            </a:r>
            <a:br>
              <a:rPr lang="en-US" dirty="0" smtClean="0"/>
            </a:br>
            <a:r>
              <a:rPr lang="en-US" dirty="0" smtClean="0"/>
              <a:t>Saturating Interconnect Bandwidth</a:t>
            </a:r>
            <a:endParaRPr lang="en-US" dirty="0"/>
          </a:p>
        </p:txBody>
      </p:sp>
    </p:spTree>
    <p:extLst>
      <p:ext uri="{BB962C8B-B14F-4D97-AF65-F5344CB8AC3E}">
        <p14:creationId xmlns:p14="http://schemas.microsoft.com/office/powerpoint/2010/main" val="4213427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6" name="Parallelogram 5"/>
          <p:cNvSpPr/>
          <p:nvPr/>
        </p:nvSpPr>
        <p:spPr>
          <a:xfrm flipH="1">
            <a:off x="-696915" y="1417954"/>
            <a:ext cx="8713154" cy="1489711"/>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sz="2400" dirty="0" smtClean="0"/>
              <a:t>Only a small difference between used-L2 and L1 cache size which can make it challenging to write L2-only microbenchmarks</a:t>
            </a:r>
            <a:endParaRPr lang="en-US" sz="2400" dirty="0"/>
          </a:p>
        </p:txBody>
      </p:sp>
      <p:sp>
        <p:nvSpPr>
          <p:cNvPr id="7" name="Parallelogram 6"/>
          <p:cNvSpPr/>
          <p:nvPr/>
        </p:nvSpPr>
        <p:spPr>
          <a:xfrm flipH="1">
            <a:off x="455613" y="3281891"/>
            <a:ext cx="8242300" cy="1502092"/>
          </a:xfrm>
          <a:prstGeom prst="parallelogram">
            <a:avLst>
              <a:gd name="adj" fmla="val 99186"/>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sz="2400" dirty="0" smtClean="0"/>
              <a:t>Ensuring that the same amount of work is done by the two microbenchmarks can be challenging due to NUCA effects </a:t>
            </a:r>
            <a:endParaRPr lang="en-US" sz="2400" dirty="0"/>
          </a:p>
        </p:txBody>
      </p:sp>
      <p:sp>
        <p:nvSpPr>
          <p:cNvPr id="3" name="TextBox 2"/>
          <p:cNvSpPr txBox="1"/>
          <p:nvPr/>
        </p:nvSpPr>
        <p:spPr>
          <a:xfrm>
            <a:off x="1240062" y="5517397"/>
            <a:ext cx="6524786" cy="523220"/>
          </a:xfrm>
          <a:prstGeom prst="rect">
            <a:avLst/>
          </a:prstGeom>
          <a:noFill/>
        </p:spPr>
        <p:txBody>
          <a:bodyPr wrap="square" rtlCol="0">
            <a:spAutoFit/>
          </a:bodyPr>
          <a:lstStyle/>
          <a:p>
            <a:pPr algn="ctr">
              <a:spcAft>
                <a:spcPts val="600"/>
              </a:spcAft>
              <a:buClr>
                <a:schemeClr val="bg2"/>
              </a:buClr>
            </a:pPr>
            <a:r>
              <a:rPr lang="en-US" sz="2800" b="1" dirty="0" smtClean="0"/>
              <a:t>Additional details in the paper</a:t>
            </a:r>
          </a:p>
        </p:txBody>
      </p:sp>
    </p:spTree>
    <p:extLst>
      <p:ext uri="{BB962C8B-B14F-4D97-AF65-F5344CB8AC3E}">
        <p14:creationId xmlns:p14="http://schemas.microsoft.com/office/powerpoint/2010/main" val="12823298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3"/>
          <p:cNvSpPr>
            <a:spLocks noGrp="1"/>
          </p:cNvSpPr>
          <p:nvPr>
            <p:ph type="ctrTitle"/>
          </p:nvPr>
        </p:nvSpPr>
        <p:spPr bwMode="auto">
          <a:xfrm>
            <a:off x="946150" y="3783966"/>
            <a:ext cx="4891088" cy="1841500"/>
          </a:xfrm>
        </p:spPr>
        <p:txBody>
          <a:bodyPr wrap="square" numCol="1" compatLnSpc="1">
            <a:prstTxWarp prst="textNoShape">
              <a:avLst/>
            </a:prstTxWarp>
          </a:bodyPr>
          <a:lstStyle/>
          <a:p>
            <a:r>
              <a:rPr lang="en-US" altLang="en-US" sz="5400" cap="small" dirty="0" smtClean="0">
                <a:latin typeface="+mn-lt"/>
              </a:rPr>
              <a:t>Characterization Studies</a:t>
            </a:r>
          </a:p>
        </p:txBody>
      </p:sp>
    </p:spTree>
    <p:extLst>
      <p:ext uri="{BB962C8B-B14F-4D97-AF65-F5344CB8AC3E}">
        <p14:creationId xmlns:p14="http://schemas.microsoft.com/office/powerpoint/2010/main" val="155303024"/>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Parameters Affecting Interconnect Power</a:t>
            </a:r>
            <a:endParaRPr lang="en-US" dirty="0"/>
          </a:p>
        </p:txBody>
      </p:sp>
      <p:sp>
        <p:nvSpPr>
          <p:cNvPr id="5" name="Parallelogram 4"/>
          <p:cNvSpPr/>
          <p:nvPr/>
        </p:nvSpPr>
        <p:spPr>
          <a:xfrm flipH="1">
            <a:off x="580374" y="1133475"/>
            <a:ext cx="7525239" cy="981721"/>
          </a:xfrm>
          <a:prstGeom prst="parallelogram">
            <a:avLst>
              <a:gd name="adj" fmla="val 9918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sz="2400" dirty="0"/>
              <a:t>Average interconnect distance</a:t>
            </a:r>
          </a:p>
        </p:txBody>
      </p:sp>
      <p:sp>
        <p:nvSpPr>
          <p:cNvPr id="6" name="Parallelogram 5"/>
          <p:cNvSpPr/>
          <p:nvPr/>
        </p:nvSpPr>
        <p:spPr>
          <a:xfrm flipH="1">
            <a:off x="580376" y="2384479"/>
            <a:ext cx="7525238" cy="981721"/>
          </a:xfrm>
          <a:prstGeom prst="parallelogram">
            <a:avLst>
              <a:gd name="adj" fmla="val 99186"/>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sz="2400" dirty="0"/>
              <a:t>Data toggle rate</a:t>
            </a:r>
          </a:p>
        </p:txBody>
      </p:sp>
      <p:sp>
        <p:nvSpPr>
          <p:cNvPr id="7" name="Parallelogram 6"/>
          <p:cNvSpPr/>
          <p:nvPr/>
        </p:nvSpPr>
        <p:spPr>
          <a:xfrm flipH="1">
            <a:off x="580376" y="3718625"/>
            <a:ext cx="7525238" cy="1064863"/>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sz="2400" dirty="0"/>
              <a:t>Bandwidth observed on the interconnect</a:t>
            </a:r>
          </a:p>
        </p:txBody>
      </p:sp>
      <p:sp>
        <p:nvSpPr>
          <p:cNvPr id="8" name="Parallelogram 7"/>
          <p:cNvSpPr/>
          <p:nvPr/>
        </p:nvSpPr>
        <p:spPr>
          <a:xfrm flipH="1">
            <a:off x="580375" y="5135913"/>
            <a:ext cx="7525238" cy="1064863"/>
          </a:xfrm>
          <a:prstGeom prst="parallelogram">
            <a:avLst>
              <a:gd name="adj" fmla="val 99186"/>
            </a:avLst>
          </a:prstGeom>
          <a:solidFill>
            <a:srgbClr val="FF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sz="2400" dirty="0" smtClean="0"/>
              <a:t>Interconnect’s voltage and frequency</a:t>
            </a:r>
            <a:endParaRPr lang="en-US" sz="2400" dirty="0"/>
          </a:p>
        </p:txBody>
      </p:sp>
    </p:spTree>
    <p:extLst>
      <p:ext uri="{BB962C8B-B14F-4D97-AF65-F5344CB8AC3E}">
        <p14:creationId xmlns:p14="http://schemas.microsoft.com/office/powerpoint/2010/main" val="1099811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5115207" y="1475189"/>
            <a:ext cx="3011685" cy="3109229"/>
          </a:xfrm>
          <a:prstGeom prst="rect">
            <a:avLst/>
          </a:prstGeom>
        </p:spPr>
      </p:pic>
      <p:pic>
        <p:nvPicPr>
          <p:cNvPr id="15" name="Picture 14"/>
          <p:cNvPicPr>
            <a:picLocks noChangeAspect="1"/>
          </p:cNvPicPr>
          <p:nvPr/>
        </p:nvPicPr>
        <p:blipFill>
          <a:blip r:embed="rId4"/>
          <a:stretch>
            <a:fillRect/>
          </a:stretch>
        </p:blipFill>
        <p:spPr>
          <a:xfrm>
            <a:off x="1334084" y="1469889"/>
            <a:ext cx="1896020" cy="2993395"/>
          </a:xfrm>
          <a:prstGeom prst="rect">
            <a:avLst/>
          </a:prstGeom>
        </p:spPr>
      </p:pic>
      <p:sp>
        <p:nvSpPr>
          <p:cNvPr id="2" name="Title 1"/>
          <p:cNvSpPr>
            <a:spLocks noGrp="1"/>
          </p:cNvSpPr>
          <p:nvPr>
            <p:ph type="title"/>
          </p:nvPr>
        </p:nvSpPr>
        <p:spPr/>
        <p:txBody>
          <a:bodyPr/>
          <a:lstStyle/>
          <a:p>
            <a:r>
              <a:rPr lang="en-US" dirty="0" smtClean="0"/>
              <a:t>Interconnect Power vs Distance</a:t>
            </a:r>
            <a:endParaRPr lang="en-US" dirty="0"/>
          </a:p>
        </p:txBody>
      </p:sp>
      <p:sp>
        <p:nvSpPr>
          <p:cNvPr id="9" name="Parallelogram 8"/>
          <p:cNvSpPr/>
          <p:nvPr/>
        </p:nvSpPr>
        <p:spPr>
          <a:xfrm flipH="1">
            <a:off x="58773" y="5004124"/>
            <a:ext cx="9107705" cy="946150"/>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Aft>
                <a:spcPts val="600"/>
              </a:spcAft>
              <a:buClr>
                <a:schemeClr val="bg2"/>
              </a:buClr>
            </a:pPr>
            <a:r>
              <a:rPr lang="en-US" sz="2400" b="1" dirty="0" smtClean="0"/>
              <a:t>Our experiments confirm that the distance traversed by data affects power consumption</a:t>
            </a:r>
            <a:endParaRPr lang="en-US" sz="2400" dirty="0"/>
          </a:p>
        </p:txBody>
      </p:sp>
      <p:sp>
        <p:nvSpPr>
          <p:cNvPr id="12" name="Rectangle 11"/>
          <p:cNvSpPr/>
          <p:nvPr/>
        </p:nvSpPr>
        <p:spPr>
          <a:xfrm>
            <a:off x="2138766" y="1890792"/>
            <a:ext cx="945397" cy="774915"/>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spTree>
    <p:extLst>
      <p:ext uri="{BB962C8B-B14F-4D97-AF65-F5344CB8AC3E}">
        <p14:creationId xmlns:p14="http://schemas.microsoft.com/office/powerpoint/2010/main" val="8516325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67" y="306705"/>
            <a:ext cx="7658033" cy="474345"/>
          </a:xfrm>
        </p:spPr>
        <p:txBody>
          <a:bodyPr/>
          <a:lstStyle/>
          <a:p>
            <a:r>
              <a:rPr lang="en-US" dirty="0" smtClean="0"/>
              <a:t>Data Movement: A Major Source of Power Consumption</a:t>
            </a:r>
            <a:endParaRPr lang="en-US" dirty="0"/>
          </a:p>
        </p:txBody>
      </p:sp>
      <p:sp>
        <p:nvSpPr>
          <p:cNvPr id="3" name="Content Placeholder 2"/>
          <p:cNvSpPr>
            <a:spLocks noGrp="1"/>
          </p:cNvSpPr>
          <p:nvPr>
            <p:ph idx="1"/>
          </p:nvPr>
        </p:nvSpPr>
        <p:spPr/>
        <p:txBody>
          <a:bodyPr/>
          <a:lstStyle/>
          <a:p>
            <a:r>
              <a:rPr lang="en-US" dirty="0" smtClean="0"/>
              <a:t>Data movement through the memory hierarchy thought to be a major source of power consumption</a:t>
            </a:r>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smtClean="0"/>
          </a:p>
          <a:p>
            <a:pPr lvl="1"/>
            <a:endParaRPr lang="en-US" dirty="0"/>
          </a:p>
          <a:p>
            <a:endParaRPr lang="en-US" dirty="0" smtClean="0"/>
          </a:p>
          <a:p>
            <a:endParaRPr lang="en-US" dirty="0"/>
          </a:p>
          <a:p>
            <a:r>
              <a:rPr lang="en-US" dirty="0" smtClean="0"/>
              <a:t>Measurements on real system lacking</a:t>
            </a:r>
          </a:p>
          <a:p>
            <a:pPr lvl="1"/>
            <a:r>
              <a:rPr lang="en-US" dirty="0" smtClean="0"/>
              <a:t>Current estimates based on simulation studies</a:t>
            </a:r>
          </a:p>
          <a:p>
            <a:pPr lvl="1"/>
            <a:r>
              <a:rPr lang="en-US" dirty="0" smtClean="0"/>
              <a:t>Real-world measurements are coarse-grained and do not give break down for data movement</a:t>
            </a:r>
            <a:endParaRPr lang="en-US" dirty="0"/>
          </a:p>
        </p:txBody>
      </p:sp>
      <p:sp>
        <p:nvSpPr>
          <p:cNvPr id="12" name="TextBox 11"/>
          <p:cNvSpPr txBox="1"/>
          <p:nvPr/>
        </p:nvSpPr>
        <p:spPr>
          <a:xfrm>
            <a:off x="1639695" y="4565821"/>
            <a:ext cx="6285106" cy="307777"/>
          </a:xfrm>
          <a:prstGeom prst="rect">
            <a:avLst/>
          </a:prstGeom>
          <a:noFill/>
        </p:spPr>
        <p:txBody>
          <a:bodyPr wrap="square" rtlCol="0">
            <a:spAutoFit/>
          </a:bodyPr>
          <a:lstStyle/>
          <a:p>
            <a:pPr>
              <a:buClr>
                <a:schemeClr val="bg2"/>
              </a:buClr>
            </a:pPr>
            <a:r>
              <a:rPr lang="en-US" sz="1400" i="1" dirty="0" smtClean="0"/>
              <a:t>Based on: Shalf et al., “Exascale </a:t>
            </a:r>
            <a:r>
              <a:rPr lang="en-US" sz="1400" i="1" dirty="0"/>
              <a:t>Computing Technology </a:t>
            </a:r>
            <a:r>
              <a:rPr lang="en-US" sz="1400" i="1" dirty="0" smtClean="0"/>
              <a:t>Challenges,” VECPAR 2010</a:t>
            </a:r>
          </a:p>
        </p:txBody>
      </p:sp>
      <p:pic>
        <p:nvPicPr>
          <p:cNvPr id="13" name="Picture 12"/>
          <p:cNvPicPr>
            <a:picLocks noChangeAspect="1"/>
          </p:cNvPicPr>
          <p:nvPr/>
        </p:nvPicPr>
        <p:blipFill>
          <a:blip r:embed="rId3"/>
          <a:stretch>
            <a:fillRect/>
          </a:stretch>
        </p:blipFill>
        <p:spPr>
          <a:xfrm>
            <a:off x="2706407" y="2390192"/>
            <a:ext cx="3731322" cy="1981653"/>
          </a:xfrm>
          <a:prstGeom prst="rect">
            <a:avLst/>
          </a:prstGeom>
          <a:ln w="28575">
            <a:solidFill>
              <a:schemeClr val="tx1"/>
            </a:solidFill>
          </a:ln>
        </p:spPr>
      </p:pic>
    </p:spTree>
    <p:extLst>
      <p:ext uri="{BB962C8B-B14F-4D97-AF65-F5344CB8AC3E}">
        <p14:creationId xmlns:p14="http://schemas.microsoft.com/office/powerpoint/2010/main" val="8376135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5115207" y="1475189"/>
            <a:ext cx="3011685" cy="3109229"/>
          </a:xfrm>
          <a:prstGeom prst="rect">
            <a:avLst/>
          </a:prstGeom>
        </p:spPr>
      </p:pic>
      <p:pic>
        <p:nvPicPr>
          <p:cNvPr id="11" name="Picture 10"/>
          <p:cNvPicPr>
            <a:picLocks noChangeAspect="1"/>
          </p:cNvPicPr>
          <p:nvPr/>
        </p:nvPicPr>
        <p:blipFill>
          <a:blip r:embed="rId4"/>
          <a:stretch>
            <a:fillRect/>
          </a:stretch>
        </p:blipFill>
        <p:spPr>
          <a:xfrm>
            <a:off x="1334084" y="1469889"/>
            <a:ext cx="1896020" cy="2993395"/>
          </a:xfrm>
          <a:prstGeom prst="rect">
            <a:avLst/>
          </a:prstGeom>
        </p:spPr>
      </p:pic>
      <p:sp>
        <p:nvSpPr>
          <p:cNvPr id="2" name="Title 1"/>
          <p:cNvSpPr>
            <a:spLocks noGrp="1"/>
          </p:cNvSpPr>
          <p:nvPr>
            <p:ph type="title"/>
          </p:nvPr>
        </p:nvSpPr>
        <p:spPr/>
        <p:txBody>
          <a:bodyPr/>
          <a:lstStyle/>
          <a:p>
            <a:r>
              <a:rPr lang="en-US" dirty="0" smtClean="0"/>
              <a:t>Interconnect Power vs Distance</a:t>
            </a:r>
            <a:endParaRPr lang="en-US" dirty="0"/>
          </a:p>
        </p:txBody>
      </p:sp>
      <p:sp>
        <p:nvSpPr>
          <p:cNvPr id="9" name="Parallelogram 8"/>
          <p:cNvSpPr/>
          <p:nvPr/>
        </p:nvSpPr>
        <p:spPr>
          <a:xfrm flipH="1">
            <a:off x="58773" y="5004124"/>
            <a:ext cx="9107705" cy="946150"/>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Aft>
                <a:spcPts val="600"/>
              </a:spcAft>
              <a:buClr>
                <a:schemeClr val="bg2"/>
              </a:buClr>
            </a:pPr>
            <a:r>
              <a:rPr lang="en-US" sz="2400" b="1" dirty="0" smtClean="0"/>
              <a:t>Within 15% of industrial estimates for energy/bit/mm</a:t>
            </a:r>
            <a:endParaRPr lang="en-US" sz="2400" b="1" dirty="0"/>
          </a:p>
        </p:txBody>
      </p:sp>
      <p:sp>
        <p:nvSpPr>
          <p:cNvPr id="12" name="Rectangle 11"/>
          <p:cNvSpPr/>
          <p:nvPr/>
        </p:nvSpPr>
        <p:spPr>
          <a:xfrm>
            <a:off x="2138766" y="1890792"/>
            <a:ext cx="945397" cy="774915"/>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spTree>
    <p:extLst>
      <p:ext uri="{BB962C8B-B14F-4D97-AF65-F5344CB8AC3E}">
        <p14:creationId xmlns:p14="http://schemas.microsoft.com/office/powerpoint/2010/main" val="22539203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5115207" y="1475189"/>
            <a:ext cx="3011685" cy="3109229"/>
          </a:xfrm>
          <a:prstGeom prst="rect">
            <a:avLst/>
          </a:prstGeom>
        </p:spPr>
      </p:pic>
      <p:sp>
        <p:nvSpPr>
          <p:cNvPr id="2" name="Title 1"/>
          <p:cNvSpPr>
            <a:spLocks noGrp="1"/>
          </p:cNvSpPr>
          <p:nvPr>
            <p:ph type="title"/>
          </p:nvPr>
        </p:nvSpPr>
        <p:spPr/>
        <p:txBody>
          <a:bodyPr/>
          <a:lstStyle/>
          <a:p>
            <a:r>
              <a:rPr lang="en-US" dirty="0" smtClean="0"/>
              <a:t>Interconnect Power vs Distance</a:t>
            </a:r>
            <a:endParaRPr lang="en-US" dirty="0"/>
          </a:p>
        </p:txBody>
      </p:sp>
      <p:sp>
        <p:nvSpPr>
          <p:cNvPr id="9" name="Parallelogram 8"/>
          <p:cNvSpPr/>
          <p:nvPr/>
        </p:nvSpPr>
        <p:spPr>
          <a:xfrm flipH="1">
            <a:off x="58773" y="5004124"/>
            <a:ext cx="9107705" cy="946150"/>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Aft>
                <a:spcPts val="600"/>
              </a:spcAft>
              <a:buClr>
                <a:schemeClr val="bg2"/>
              </a:buClr>
            </a:pPr>
            <a:r>
              <a:rPr lang="en-US" sz="2400" b="1" dirty="0" smtClean="0"/>
              <a:t>Linear relationship observed between data-movement distance and interconnect power</a:t>
            </a:r>
            <a:endParaRPr lang="en-US" sz="2400" b="1" dirty="0"/>
          </a:p>
        </p:txBody>
      </p:sp>
      <p:cxnSp>
        <p:nvCxnSpPr>
          <p:cNvPr id="5" name="Straight Arrow Connector 4"/>
          <p:cNvCxnSpPr/>
          <p:nvPr/>
        </p:nvCxnSpPr>
        <p:spPr>
          <a:xfrm flipV="1">
            <a:off x="6354305" y="2371241"/>
            <a:ext cx="1301858" cy="6819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4"/>
          <a:stretch>
            <a:fillRect/>
          </a:stretch>
        </p:blipFill>
        <p:spPr>
          <a:xfrm>
            <a:off x="1334084" y="1469889"/>
            <a:ext cx="1896020" cy="2993395"/>
          </a:xfrm>
          <a:prstGeom prst="rect">
            <a:avLst/>
          </a:prstGeom>
        </p:spPr>
      </p:pic>
    </p:spTree>
    <p:extLst>
      <p:ext uri="{BB962C8B-B14F-4D97-AF65-F5344CB8AC3E}">
        <p14:creationId xmlns:p14="http://schemas.microsoft.com/office/powerpoint/2010/main" val="15206566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04327" y="1255266"/>
            <a:ext cx="7638950" cy="3487214"/>
          </a:xfrm>
          <a:prstGeom prst="rect">
            <a:avLst/>
          </a:prstGeom>
        </p:spPr>
      </p:pic>
      <p:sp>
        <p:nvSpPr>
          <p:cNvPr id="2" name="Title 1"/>
          <p:cNvSpPr>
            <a:spLocks noGrp="1"/>
          </p:cNvSpPr>
          <p:nvPr>
            <p:ph type="title"/>
          </p:nvPr>
        </p:nvSpPr>
        <p:spPr/>
        <p:txBody>
          <a:bodyPr/>
          <a:lstStyle/>
          <a:p>
            <a:r>
              <a:rPr lang="en-US" dirty="0" smtClean="0"/>
              <a:t>Interconnect Power vs Toggle Rate</a:t>
            </a:r>
            <a:endParaRPr lang="en-US" dirty="0"/>
          </a:p>
        </p:txBody>
      </p:sp>
      <p:sp>
        <p:nvSpPr>
          <p:cNvPr id="10" name="Parallelogram 9"/>
          <p:cNvSpPr/>
          <p:nvPr/>
        </p:nvSpPr>
        <p:spPr>
          <a:xfrm flipH="1">
            <a:off x="58773" y="5004124"/>
            <a:ext cx="9107705" cy="946150"/>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Aft>
                <a:spcPts val="600"/>
              </a:spcAft>
              <a:buClr>
                <a:schemeClr val="bg2"/>
              </a:buClr>
            </a:pPr>
            <a:r>
              <a:rPr lang="en-US" sz="2400" b="1" dirty="0" smtClean="0"/>
              <a:t>Linear relationship observed between toggle rate and interconnect power</a:t>
            </a:r>
            <a:endParaRPr lang="en-US" sz="2400" b="1" dirty="0"/>
          </a:p>
        </p:txBody>
      </p:sp>
      <p:sp>
        <p:nvSpPr>
          <p:cNvPr id="11" name="Rectangle 10"/>
          <p:cNvSpPr/>
          <p:nvPr/>
        </p:nvSpPr>
        <p:spPr>
          <a:xfrm>
            <a:off x="4612625" y="1503334"/>
            <a:ext cx="3930652" cy="3239146"/>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grpSp>
        <p:nvGrpSpPr>
          <p:cNvPr id="20" name="Group 19"/>
          <p:cNvGrpSpPr/>
          <p:nvPr/>
        </p:nvGrpSpPr>
        <p:grpSpPr>
          <a:xfrm>
            <a:off x="1931424" y="4393718"/>
            <a:ext cx="6486880" cy="612192"/>
            <a:chOff x="1931424" y="4393718"/>
            <a:chExt cx="6486880" cy="612192"/>
          </a:xfrm>
        </p:grpSpPr>
        <p:sp>
          <p:nvSpPr>
            <p:cNvPr id="21" name="TextBox 20"/>
            <p:cNvSpPr txBox="1"/>
            <p:nvPr/>
          </p:nvSpPr>
          <p:spPr>
            <a:xfrm>
              <a:off x="1931424" y="4403906"/>
              <a:ext cx="1306912" cy="338554"/>
            </a:xfrm>
            <a:prstGeom prst="rect">
              <a:avLst/>
            </a:prstGeom>
            <a:noFill/>
          </p:spPr>
          <p:txBody>
            <a:bodyPr wrap="square" rtlCol="0">
              <a:spAutoFit/>
            </a:bodyPr>
            <a:lstStyle/>
            <a:p>
              <a:pPr algn="ctr">
                <a:spcAft>
                  <a:spcPts val="600"/>
                </a:spcAft>
                <a:buClr>
                  <a:schemeClr val="bg2"/>
                </a:buClr>
              </a:pPr>
              <a:r>
                <a:rPr lang="en-US" sz="1600" dirty="0" smtClean="0">
                  <a:latin typeface="Times New Roman" panose="02020603050405020304" pitchFamily="18" charset="0"/>
                  <a:cs typeface="Times New Roman" panose="02020603050405020304" pitchFamily="18" charset="0"/>
                </a:rPr>
                <a:t>(0% Toggle)</a:t>
              </a:r>
            </a:p>
          </p:txBody>
        </p:sp>
        <p:sp>
          <p:nvSpPr>
            <p:cNvPr id="22" name="TextBox 21"/>
            <p:cNvSpPr txBox="1"/>
            <p:nvPr/>
          </p:nvSpPr>
          <p:spPr>
            <a:xfrm>
              <a:off x="3238336" y="4403926"/>
              <a:ext cx="1306912" cy="338554"/>
            </a:xfrm>
            <a:prstGeom prst="rect">
              <a:avLst/>
            </a:prstGeom>
            <a:noFill/>
          </p:spPr>
          <p:txBody>
            <a:bodyPr wrap="square" rtlCol="0">
              <a:spAutoFit/>
            </a:bodyPr>
            <a:lstStyle/>
            <a:p>
              <a:pPr algn="ctr">
                <a:spcAft>
                  <a:spcPts val="600"/>
                </a:spcAft>
                <a:buClr>
                  <a:schemeClr val="bg2"/>
                </a:buClr>
              </a:pPr>
              <a:r>
                <a:rPr lang="en-US" sz="1600" dirty="0" smtClean="0">
                  <a:latin typeface="Times New Roman" panose="02020603050405020304" pitchFamily="18" charset="0"/>
                  <a:cs typeface="Times New Roman" panose="02020603050405020304" pitchFamily="18" charset="0"/>
                </a:rPr>
                <a:t>(0% Toggle)</a:t>
              </a:r>
            </a:p>
          </p:txBody>
        </p:sp>
        <p:sp>
          <p:nvSpPr>
            <p:cNvPr id="23" name="TextBox 22"/>
            <p:cNvSpPr txBox="1"/>
            <p:nvPr/>
          </p:nvSpPr>
          <p:spPr>
            <a:xfrm>
              <a:off x="4545248" y="4393718"/>
              <a:ext cx="1306912" cy="338554"/>
            </a:xfrm>
            <a:prstGeom prst="rect">
              <a:avLst/>
            </a:prstGeom>
            <a:noFill/>
          </p:spPr>
          <p:txBody>
            <a:bodyPr wrap="square" rtlCol="0">
              <a:spAutoFit/>
            </a:bodyPr>
            <a:lstStyle/>
            <a:p>
              <a:pPr algn="ctr">
                <a:spcAft>
                  <a:spcPts val="600"/>
                </a:spcAft>
                <a:buClr>
                  <a:schemeClr val="bg2"/>
                </a:buClr>
              </a:pPr>
              <a:r>
                <a:rPr lang="en-US" sz="1600" dirty="0" smtClean="0">
                  <a:latin typeface="Times New Roman" panose="02020603050405020304" pitchFamily="18" charset="0"/>
                  <a:cs typeface="Times New Roman" panose="02020603050405020304" pitchFamily="18" charset="0"/>
                </a:rPr>
                <a:t>(0% Toggle)</a:t>
              </a:r>
            </a:p>
          </p:txBody>
        </p:sp>
        <p:sp>
          <p:nvSpPr>
            <p:cNvPr id="24" name="TextBox 23"/>
            <p:cNvSpPr txBox="1"/>
            <p:nvPr/>
          </p:nvSpPr>
          <p:spPr>
            <a:xfrm>
              <a:off x="1931424" y="4667356"/>
              <a:ext cx="1306912" cy="338554"/>
            </a:xfrm>
            <a:prstGeom prst="rect">
              <a:avLst/>
            </a:prstGeom>
            <a:noFill/>
          </p:spPr>
          <p:txBody>
            <a:bodyPr wrap="square" rtlCol="0">
              <a:spAutoFit/>
            </a:bodyPr>
            <a:lstStyle/>
            <a:p>
              <a:pPr algn="ctr">
                <a:spcAft>
                  <a:spcPts val="600"/>
                </a:spcAft>
                <a:buClr>
                  <a:schemeClr val="bg2"/>
                </a:buClr>
              </a:pPr>
              <a:r>
                <a:rPr lang="en-US" sz="1600" dirty="0" smtClean="0">
                  <a:solidFill>
                    <a:schemeClr val="bg1">
                      <a:lumMod val="50000"/>
                    </a:schemeClr>
                  </a:solidFill>
                  <a:latin typeface="Times New Roman" panose="02020603050405020304" pitchFamily="18" charset="0"/>
                  <a:cs typeface="Times New Roman" panose="02020603050405020304" pitchFamily="18" charset="0"/>
                </a:rPr>
                <a:t>11111111</a:t>
              </a:r>
            </a:p>
          </p:txBody>
        </p:sp>
        <p:sp>
          <p:nvSpPr>
            <p:cNvPr id="25" name="TextBox 24"/>
            <p:cNvSpPr txBox="1"/>
            <p:nvPr/>
          </p:nvSpPr>
          <p:spPr>
            <a:xfrm>
              <a:off x="3238336" y="4665570"/>
              <a:ext cx="1306912" cy="338554"/>
            </a:xfrm>
            <a:prstGeom prst="rect">
              <a:avLst/>
            </a:prstGeom>
            <a:noFill/>
          </p:spPr>
          <p:txBody>
            <a:bodyPr wrap="square" rtlCol="0">
              <a:spAutoFit/>
            </a:bodyPr>
            <a:lstStyle/>
            <a:p>
              <a:pPr algn="ctr">
                <a:spcAft>
                  <a:spcPts val="600"/>
                </a:spcAft>
                <a:buClr>
                  <a:schemeClr val="bg2"/>
                </a:buClr>
              </a:pPr>
              <a:r>
                <a:rPr lang="en-US" sz="1600" dirty="0" smtClean="0">
                  <a:solidFill>
                    <a:schemeClr val="bg1">
                      <a:lumMod val="50000"/>
                    </a:schemeClr>
                  </a:solidFill>
                  <a:latin typeface="Times New Roman" panose="02020603050405020304" pitchFamily="18" charset="0"/>
                  <a:cs typeface="Times New Roman" panose="02020603050405020304" pitchFamily="18" charset="0"/>
                </a:rPr>
                <a:t>00000000</a:t>
              </a:r>
            </a:p>
          </p:txBody>
        </p:sp>
        <p:sp>
          <p:nvSpPr>
            <p:cNvPr id="26" name="TextBox 25"/>
            <p:cNvSpPr txBox="1"/>
            <p:nvPr/>
          </p:nvSpPr>
          <p:spPr>
            <a:xfrm>
              <a:off x="4545248" y="4648693"/>
              <a:ext cx="1306912" cy="338554"/>
            </a:xfrm>
            <a:prstGeom prst="rect">
              <a:avLst/>
            </a:prstGeom>
            <a:noFill/>
          </p:spPr>
          <p:txBody>
            <a:bodyPr wrap="square" rtlCol="0">
              <a:spAutoFit/>
            </a:bodyPr>
            <a:lstStyle/>
            <a:p>
              <a:pPr algn="ctr">
                <a:spcAft>
                  <a:spcPts val="600"/>
                </a:spcAft>
                <a:buClr>
                  <a:schemeClr val="bg2"/>
                </a:buClr>
              </a:pPr>
              <a:r>
                <a:rPr lang="en-US" sz="1600" dirty="0" smtClean="0">
                  <a:solidFill>
                    <a:schemeClr val="bg1">
                      <a:lumMod val="50000"/>
                    </a:schemeClr>
                  </a:solidFill>
                  <a:latin typeface="Times New Roman" panose="02020603050405020304" pitchFamily="18" charset="0"/>
                  <a:cs typeface="Times New Roman" panose="02020603050405020304" pitchFamily="18" charset="0"/>
                </a:rPr>
                <a:t>10101010</a:t>
              </a:r>
            </a:p>
          </p:txBody>
        </p:sp>
        <p:sp>
          <p:nvSpPr>
            <p:cNvPr id="27" name="TextBox 26"/>
            <p:cNvSpPr txBox="1"/>
            <p:nvPr/>
          </p:nvSpPr>
          <p:spPr>
            <a:xfrm>
              <a:off x="5850556" y="4646510"/>
              <a:ext cx="1306912" cy="338554"/>
            </a:xfrm>
            <a:prstGeom prst="rect">
              <a:avLst/>
            </a:prstGeom>
            <a:noFill/>
          </p:spPr>
          <p:txBody>
            <a:bodyPr wrap="square" rtlCol="0">
              <a:spAutoFit/>
            </a:bodyPr>
            <a:lstStyle/>
            <a:p>
              <a:pPr algn="ctr">
                <a:spcAft>
                  <a:spcPts val="600"/>
                </a:spcAft>
                <a:buClr>
                  <a:schemeClr val="bg2"/>
                </a:buClr>
              </a:pPr>
              <a:r>
                <a:rPr lang="en-US" sz="1600" dirty="0" smtClean="0">
                  <a:solidFill>
                    <a:schemeClr val="bg1">
                      <a:lumMod val="50000"/>
                    </a:schemeClr>
                  </a:solidFill>
                  <a:latin typeface="Times New Roman" panose="02020603050405020304" pitchFamily="18" charset="0"/>
                  <a:cs typeface="Times New Roman" panose="02020603050405020304" pitchFamily="18" charset="0"/>
                </a:rPr>
                <a:t>0x0x0x0x</a:t>
              </a:r>
            </a:p>
          </p:txBody>
        </p:sp>
        <p:sp>
          <p:nvSpPr>
            <p:cNvPr id="28" name="TextBox 27"/>
            <p:cNvSpPr txBox="1"/>
            <p:nvPr/>
          </p:nvSpPr>
          <p:spPr>
            <a:xfrm>
              <a:off x="7111392" y="4627450"/>
              <a:ext cx="1306912" cy="338554"/>
            </a:xfrm>
            <a:prstGeom prst="rect">
              <a:avLst/>
            </a:prstGeom>
            <a:noFill/>
          </p:spPr>
          <p:txBody>
            <a:bodyPr wrap="square" rtlCol="0">
              <a:spAutoFit/>
            </a:bodyPr>
            <a:lstStyle/>
            <a:p>
              <a:pPr algn="ctr">
                <a:spcAft>
                  <a:spcPts val="600"/>
                </a:spcAft>
                <a:buClr>
                  <a:schemeClr val="bg2"/>
                </a:buClr>
              </a:pPr>
              <a:r>
                <a:rPr lang="en-US" sz="1600" dirty="0" err="1" smtClean="0">
                  <a:solidFill>
                    <a:schemeClr val="bg1">
                      <a:lumMod val="50000"/>
                    </a:schemeClr>
                  </a:solidFill>
                  <a:latin typeface="Times New Roman" panose="02020603050405020304" pitchFamily="18" charset="0"/>
                  <a:cs typeface="Times New Roman" panose="02020603050405020304" pitchFamily="18" charset="0"/>
                </a:rPr>
                <a:t>xxxxxxxx</a:t>
              </a:r>
              <a:endParaRPr lang="en-US" sz="1600" dirty="0" smtClean="0">
                <a:solidFill>
                  <a:schemeClr val="bg1">
                    <a:lumMod val="50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5297320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04327" y="1255266"/>
            <a:ext cx="7638950" cy="3487214"/>
          </a:xfrm>
          <a:prstGeom prst="rect">
            <a:avLst/>
          </a:prstGeom>
        </p:spPr>
      </p:pic>
      <p:sp>
        <p:nvSpPr>
          <p:cNvPr id="2" name="Title 1"/>
          <p:cNvSpPr>
            <a:spLocks noGrp="1"/>
          </p:cNvSpPr>
          <p:nvPr>
            <p:ph type="title"/>
          </p:nvPr>
        </p:nvSpPr>
        <p:spPr/>
        <p:txBody>
          <a:bodyPr/>
          <a:lstStyle/>
          <a:p>
            <a:r>
              <a:rPr lang="en-US" dirty="0" smtClean="0"/>
              <a:t>Interconnect Power vs Toggle Rate</a:t>
            </a:r>
            <a:endParaRPr lang="en-US" dirty="0"/>
          </a:p>
        </p:txBody>
      </p:sp>
      <p:sp>
        <p:nvSpPr>
          <p:cNvPr id="10" name="Parallelogram 9"/>
          <p:cNvSpPr/>
          <p:nvPr/>
        </p:nvSpPr>
        <p:spPr>
          <a:xfrm flipH="1">
            <a:off x="58773" y="5004124"/>
            <a:ext cx="9107705" cy="946150"/>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Aft>
                <a:spcPts val="600"/>
              </a:spcAft>
              <a:buClr>
                <a:schemeClr val="bg2"/>
              </a:buClr>
            </a:pPr>
            <a:r>
              <a:rPr lang="en-US" sz="2400" b="1" dirty="0" smtClean="0"/>
              <a:t>Approximately 10% of interconnect power goes towards arbitration, etc.</a:t>
            </a:r>
            <a:endParaRPr lang="en-US" sz="2400" b="1" dirty="0"/>
          </a:p>
        </p:txBody>
      </p:sp>
      <p:sp>
        <p:nvSpPr>
          <p:cNvPr id="11" name="Rectangle 10"/>
          <p:cNvSpPr/>
          <p:nvPr/>
        </p:nvSpPr>
        <p:spPr>
          <a:xfrm>
            <a:off x="2050482" y="3601778"/>
            <a:ext cx="1033681" cy="877232"/>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grpSp>
        <p:nvGrpSpPr>
          <p:cNvPr id="4" name="Group 3"/>
          <p:cNvGrpSpPr/>
          <p:nvPr/>
        </p:nvGrpSpPr>
        <p:grpSpPr>
          <a:xfrm>
            <a:off x="1931424" y="4393718"/>
            <a:ext cx="6486880" cy="612192"/>
            <a:chOff x="1931424" y="4393718"/>
            <a:chExt cx="6486880" cy="612192"/>
          </a:xfrm>
        </p:grpSpPr>
        <p:sp>
          <p:nvSpPr>
            <p:cNvPr id="6" name="TextBox 5"/>
            <p:cNvSpPr txBox="1"/>
            <p:nvPr/>
          </p:nvSpPr>
          <p:spPr>
            <a:xfrm>
              <a:off x="1931424" y="4403906"/>
              <a:ext cx="1306912" cy="338554"/>
            </a:xfrm>
            <a:prstGeom prst="rect">
              <a:avLst/>
            </a:prstGeom>
            <a:noFill/>
          </p:spPr>
          <p:txBody>
            <a:bodyPr wrap="square" rtlCol="0">
              <a:spAutoFit/>
            </a:bodyPr>
            <a:lstStyle/>
            <a:p>
              <a:pPr algn="ctr">
                <a:spcAft>
                  <a:spcPts val="600"/>
                </a:spcAft>
                <a:buClr>
                  <a:schemeClr val="bg2"/>
                </a:buClr>
              </a:pPr>
              <a:r>
                <a:rPr lang="en-US" sz="1600" dirty="0" smtClean="0">
                  <a:latin typeface="Times New Roman" panose="02020603050405020304" pitchFamily="18" charset="0"/>
                  <a:cs typeface="Times New Roman" panose="02020603050405020304" pitchFamily="18" charset="0"/>
                </a:rPr>
                <a:t>(0% Toggle)</a:t>
              </a:r>
            </a:p>
          </p:txBody>
        </p:sp>
        <p:sp>
          <p:nvSpPr>
            <p:cNvPr id="7" name="TextBox 6"/>
            <p:cNvSpPr txBox="1"/>
            <p:nvPr/>
          </p:nvSpPr>
          <p:spPr>
            <a:xfrm>
              <a:off x="3238336" y="4403926"/>
              <a:ext cx="1306912" cy="338554"/>
            </a:xfrm>
            <a:prstGeom prst="rect">
              <a:avLst/>
            </a:prstGeom>
            <a:noFill/>
          </p:spPr>
          <p:txBody>
            <a:bodyPr wrap="square" rtlCol="0">
              <a:spAutoFit/>
            </a:bodyPr>
            <a:lstStyle/>
            <a:p>
              <a:pPr algn="ctr">
                <a:spcAft>
                  <a:spcPts val="600"/>
                </a:spcAft>
                <a:buClr>
                  <a:schemeClr val="bg2"/>
                </a:buClr>
              </a:pPr>
              <a:r>
                <a:rPr lang="en-US" sz="1600" dirty="0" smtClean="0">
                  <a:latin typeface="Times New Roman" panose="02020603050405020304" pitchFamily="18" charset="0"/>
                  <a:cs typeface="Times New Roman" panose="02020603050405020304" pitchFamily="18" charset="0"/>
                </a:rPr>
                <a:t>(0% Toggle)</a:t>
              </a:r>
            </a:p>
          </p:txBody>
        </p:sp>
        <p:sp>
          <p:nvSpPr>
            <p:cNvPr id="8" name="TextBox 7"/>
            <p:cNvSpPr txBox="1"/>
            <p:nvPr/>
          </p:nvSpPr>
          <p:spPr>
            <a:xfrm>
              <a:off x="4545248" y="4393718"/>
              <a:ext cx="1306912" cy="338554"/>
            </a:xfrm>
            <a:prstGeom prst="rect">
              <a:avLst/>
            </a:prstGeom>
            <a:noFill/>
          </p:spPr>
          <p:txBody>
            <a:bodyPr wrap="square" rtlCol="0">
              <a:spAutoFit/>
            </a:bodyPr>
            <a:lstStyle/>
            <a:p>
              <a:pPr algn="ctr">
                <a:spcAft>
                  <a:spcPts val="600"/>
                </a:spcAft>
                <a:buClr>
                  <a:schemeClr val="bg2"/>
                </a:buClr>
              </a:pPr>
              <a:r>
                <a:rPr lang="en-US" sz="1600" dirty="0" smtClean="0">
                  <a:latin typeface="Times New Roman" panose="02020603050405020304" pitchFamily="18" charset="0"/>
                  <a:cs typeface="Times New Roman" panose="02020603050405020304" pitchFamily="18" charset="0"/>
                </a:rPr>
                <a:t>(0% Toggle)</a:t>
              </a:r>
            </a:p>
          </p:txBody>
        </p:sp>
        <p:sp>
          <p:nvSpPr>
            <p:cNvPr id="9" name="TextBox 8"/>
            <p:cNvSpPr txBox="1"/>
            <p:nvPr/>
          </p:nvSpPr>
          <p:spPr>
            <a:xfrm>
              <a:off x="1931424" y="4667356"/>
              <a:ext cx="1306912" cy="338554"/>
            </a:xfrm>
            <a:prstGeom prst="rect">
              <a:avLst/>
            </a:prstGeom>
            <a:noFill/>
          </p:spPr>
          <p:txBody>
            <a:bodyPr wrap="square" rtlCol="0">
              <a:spAutoFit/>
            </a:bodyPr>
            <a:lstStyle/>
            <a:p>
              <a:pPr algn="ctr">
                <a:spcAft>
                  <a:spcPts val="600"/>
                </a:spcAft>
                <a:buClr>
                  <a:schemeClr val="bg2"/>
                </a:buClr>
              </a:pPr>
              <a:r>
                <a:rPr lang="en-US" sz="1600" dirty="0" smtClean="0">
                  <a:solidFill>
                    <a:schemeClr val="bg1">
                      <a:lumMod val="50000"/>
                    </a:schemeClr>
                  </a:solidFill>
                  <a:latin typeface="Times New Roman" panose="02020603050405020304" pitchFamily="18" charset="0"/>
                  <a:cs typeface="Times New Roman" panose="02020603050405020304" pitchFamily="18" charset="0"/>
                </a:rPr>
                <a:t>11111111</a:t>
              </a:r>
            </a:p>
          </p:txBody>
        </p:sp>
        <p:sp>
          <p:nvSpPr>
            <p:cNvPr id="12" name="TextBox 11"/>
            <p:cNvSpPr txBox="1"/>
            <p:nvPr/>
          </p:nvSpPr>
          <p:spPr>
            <a:xfrm>
              <a:off x="3238336" y="4665570"/>
              <a:ext cx="1306912" cy="338554"/>
            </a:xfrm>
            <a:prstGeom prst="rect">
              <a:avLst/>
            </a:prstGeom>
            <a:noFill/>
          </p:spPr>
          <p:txBody>
            <a:bodyPr wrap="square" rtlCol="0">
              <a:spAutoFit/>
            </a:bodyPr>
            <a:lstStyle/>
            <a:p>
              <a:pPr algn="ctr">
                <a:spcAft>
                  <a:spcPts val="600"/>
                </a:spcAft>
                <a:buClr>
                  <a:schemeClr val="bg2"/>
                </a:buClr>
              </a:pPr>
              <a:r>
                <a:rPr lang="en-US" sz="1600" dirty="0" smtClean="0">
                  <a:solidFill>
                    <a:schemeClr val="bg1">
                      <a:lumMod val="50000"/>
                    </a:schemeClr>
                  </a:solidFill>
                  <a:latin typeface="Times New Roman" panose="02020603050405020304" pitchFamily="18" charset="0"/>
                  <a:cs typeface="Times New Roman" panose="02020603050405020304" pitchFamily="18" charset="0"/>
                </a:rPr>
                <a:t>00000000</a:t>
              </a:r>
            </a:p>
          </p:txBody>
        </p:sp>
        <p:sp>
          <p:nvSpPr>
            <p:cNvPr id="13" name="TextBox 12"/>
            <p:cNvSpPr txBox="1"/>
            <p:nvPr/>
          </p:nvSpPr>
          <p:spPr>
            <a:xfrm>
              <a:off x="4545248" y="4648693"/>
              <a:ext cx="1306912" cy="338554"/>
            </a:xfrm>
            <a:prstGeom prst="rect">
              <a:avLst/>
            </a:prstGeom>
            <a:noFill/>
          </p:spPr>
          <p:txBody>
            <a:bodyPr wrap="square" rtlCol="0">
              <a:spAutoFit/>
            </a:bodyPr>
            <a:lstStyle/>
            <a:p>
              <a:pPr algn="ctr">
                <a:spcAft>
                  <a:spcPts val="600"/>
                </a:spcAft>
                <a:buClr>
                  <a:schemeClr val="bg2"/>
                </a:buClr>
              </a:pPr>
              <a:r>
                <a:rPr lang="en-US" sz="1600" dirty="0" smtClean="0">
                  <a:solidFill>
                    <a:schemeClr val="bg1">
                      <a:lumMod val="50000"/>
                    </a:schemeClr>
                  </a:solidFill>
                  <a:latin typeface="Times New Roman" panose="02020603050405020304" pitchFamily="18" charset="0"/>
                  <a:cs typeface="Times New Roman" panose="02020603050405020304" pitchFamily="18" charset="0"/>
                </a:rPr>
                <a:t>10101010</a:t>
              </a:r>
            </a:p>
          </p:txBody>
        </p:sp>
        <p:sp>
          <p:nvSpPr>
            <p:cNvPr id="14" name="TextBox 13"/>
            <p:cNvSpPr txBox="1"/>
            <p:nvPr/>
          </p:nvSpPr>
          <p:spPr>
            <a:xfrm>
              <a:off x="5850556" y="4646510"/>
              <a:ext cx="1306912" cy="338554"/>
            </a:xfrm>
            <a:prstGeom prst="rect">
              <a:avLst/>
            </a:prstGeom>
            <a:noFill/>
          </p:spPr>
          <p:txBody>
            <a:bodyPr wrap="square" rtlCol="0">
              <a:spAutoFit/>
            </a:bodyPr>
            <a:lstStyle/>
            <a:p>
              <a:pPr algn="ctr">
                <a:spcAft>
                  <a:spcPts val="600"/>
                </a:spcAft>
                <a:buClr>
                  <a:schemeClr val="bg2"/>
                </a:buClr>
              </a:pPr>
              <a:r>
                <a:rPr lang="en-US" sz="1600" dirty="0" smtClean="0">
                  <a:solidFill>
                    <a:schemeClr val="bg1">
                      <a:lumMod val="50000"/>
                    </a:schemeClr>
                  </a:solidFill>
                  <a:latin typeface="Times New Roman" panose="02020603050405020304" pitchFamily="18" charset="0"/>
                  <a:cs typeface="Times New Roman" panose="02020603050405020304" pitchFamily="18" charset="0"/>
                </a:rPr>
                <a:t>0x0x0x0x</a:t>
              </a:r>
            </a:p>
          </p:txBody>
        </p:sp>
        <p:sp>
          <p:nvSpPr>
            <p:cNvPr id="15" name="TextBox 14"/>
            <p:cNvSpPr txBox="1"/>
            <p:nvPr/>
          </p:nvSpPr>
          <p:spPr>
            <a:xfrm>
              <a:off x="7111392" y="4627450"/>
              <a:ext cx="1306912" cy="338554"/>
            </a:xfrm>
            <a:prstGeom prst="rect">
              <a:avLst/>
            </a:prstGeom>
            <a:noFill/>
          </p:spPr>
          <p:txBody>
            <a:bodyPr wrap="square" rtlCol="0">
              <a:spAutoFit/>
            </a:bodyPr>
            <a:lstStyle/>
            <a:p>
              <a:pPr algn="ctr">
                <a:spcAft>
                  <a:spcPts val="600"/>
                </a:spcAft>
                <a:buClr>
                  <a:schemeClr val="bg2"/>
                </a:buClr>
              </a:pPr>
              <a:r>
                <a:rPr lang="en-US" sz="1600" dirty="0" err="1" smtClean="0">
                  <a:solidFill>
                    <a:schemeClr val="bg1">
                      <a:lumMod val="50000"/>
                    </a:schemeClr>
                  </a:solidFill>
                  <a:latin typeface="Times New Roman" panose="02020603050405020304" pitchFamily="18" charset="0"/>
                  <a:cs typeface="Times New Roman" panose="02020603050405020304" pitchFamily="18" charset="0"/>
                </a:rPr>
                <a:t>xxxxxxxx</a:t>
              </a:r>
              <a:endParaRPr lang="en-US" sz="1600" dirty="0" smtClean="0">
                <a:solidFill>
                  <a:schemeClr val="bg1">
                    <a:lumMod val="50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4217773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04327" y="1255266"/>
            <a:ext cx="7638950" cy="3487214"/>
          </a:xfrm>
          <a:prstGeom prst="rect">
            <a:avLst/>
          </a:prstGeom>
        </p:spPr>
      </p:pic>
      <p:sp>
        <p:nvSpPr>
          <p:cNvPr id="2" name="Title 1"/>
          <p:cNvSpPr>
            <a:spLocks noGrp="1"/>
          </p:cNvSpPr>
          <p:nvPr>
            <p:ph type="title"/>
          </p:nvPr>
        </p:nvSpPr>
        <p:spPr/>
        <p:txBody>
          <a:bodyPr/>
          <a:lstStyle/>
          <a:p>
            <a:r>
              <a:rPr lang="en-US" dirty="0" smtClean="0"/>
              <a:t>Interconnect Power vs Toggle Rate</a:t>
            </a:r>
            <a:endParaRPr lang="en-US" dirty="0"/>
          </a:p>
        </p:txBody>
      </p:sp>
      <p:sp>
        <p:nvSpPr>
          <p:cNvPr id="10" name="Parallelogram 9"/>
          <p:cNvSpPr/>
          <p:nvPr/>
        </p:nvSpPr>
        <p:spPr>
          <a:xfrm flipH="1">
            <a:off x="58773" y="5004124"/>
            <a:ext cx="9107705" cy="946150"/>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Aft>
                <a:spcPts val="600"/>
              </a:spcAft>
              <a:buClr>
                <a:schemeClr val="bg2"/>
              </a:buClr>
            </a:pPr>
            <a:r>
              <a:rPr lang="en-US" sz="2400" b="1" dirty="0" smtClean="0"/>
              <a:t>Transmitting 0s slightly more expensive than 1s</a:t>
            </a:r>
            <a:endParaRPr lang="en-US" sz="2400" b="1" dirty="0"/>
          </a:p>
        </p:txBody>
      </p:sp>
      <p:sp>
        <p:nvSpPr>
          <p:cNvPr id="11" name="Rectangle 10"/>
          <p:cNvSpPr/>
          <p:nvPr/>
        </p:nvSpPr>
        <p:spPr>
          <a:xfrm>
            <a:off x="2050482" y="3601778"/>
            <a:ext cx="2304542" cy="877232"/>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grpSp>
        <p:nvGrpSpPr>
          <p:cNvPr id="6" name="Group 5"/>
          <p:cNvGrpSpPr/>
          <p:nvPr/>
        </p:nvGrpSpPr>
        <p:grpSpPr>
          <a:xfrm>
            <a:off x="1931424" y="4393718"/>
            <a:ext cx="6486880" cy="612192"/>
            <a:chOff x="1931424" y="4393718"/>
            <a:chExt cx="6486880" cy="612192"/>
          </a:xfrm>
        </p:grpSpPr>
        <p:sp>
          <p:nvSpPr>
            <p:cNvPr id="7" name="TextBox 6"/>
            <p:cNvSpPr txBox="1"/>
            <p:nvPr/>
          </p:nvSpPr>
          <p:spPr>
            <a:xfrm>
              <a:off x="1931424" y="4403906"/>
              <a:ext cx="1306912" cy="338554"/>
            </a:xfrm>
            <a:prstGeom prst="rect">
              <a:avLst/>
            </a:prstGeom>
            <a:noFill/>
          </p:spPr>
          <p:txBody>
            <a:bodyPr wrap="square" rtlCol="0">
              <a:spAutoFit/>
            </a:bodyPr>
            <a:lstStyle/>
            <a:p>
              <a:pPr algn="ctr">
                <a:spcAft>
                  <a:spcPts val="600"/>
                </a:spcAft>
                <a:buClr>
                  <a:schemeClr val="bg2"/>
                </a:buClr>
              </a:pPr>
              <a:r>
                <a:rPr lang="en-US" sz="1600" dirty="0" smtClean="0">
                  <a:latin typeface="Times New Roman" panose="02020603050405020304" pitchFamily="18" charset="0"/>
                  <a:cs typeface="Times New Roman" panose="02020603050405020304" pitchFamily="18" charset="0"/>
                </a:rPr>
                <a:t>(0% Toggle)</a:t>
              </a:r>
            </a:p>
          </p:txBody>
        </p:sp>
        <p:sp>
          <p:nvSpPr>
            <p:cNvPr id="8" name="TextBox 7"/>
            <p:cNvSpPr txBox="1"/>
            <p:nvPr/>
          </p:nvSpPr>
          <p:spPr>
            <a:xfrm>
              <a:off x="3238336" y="4403926"/>
              <a:ext cx="1306912" cy="338554"/>
            </a:xfrm>
            <a:prstGeom prst="rect">
              <a:avLst/>
            </a:prstGeom>
            <a:noFill/>
          </p:spPr>
          <p:txBody>
            <a:bodyPr wrap="square" rtlCol="0">
              <a:spAutoFit/>
            </a:bodyPr>
            <a:lstStyle/>
            <a:p>
              <a:pPr algn="ctr">
                <a:spcAft>
                  <a:spcPts val="600"/>
                </a:spcAft>
                <a:buClr>
                  <a:schemeClr val="bg2"/>
                </a:buClr>
              </a:pPr>
              <a:r>
                <a:rPr lang="en-US" sz="1600" dirty="0" smtClean="0">
                  <a:latin typeface="Times New Roman" panose="02020603050405020304" pitchFamily="18" charset="0"/>
                  <a:cs typeface="Times New Roman" panose="02020603050405020304" pitchFamily="18" charset="0"/>
                </a:rPr>
                <a:t>(0% Toggle)</a:t>
              </a:r>
            </a:p>
          </p:txBody>
        </p:sp>
        <p:sp>
          <p:nvSpPr>
            <p:cNvPr id="9" name="TextBox 8"/>
            <p:cNvSpPr txBox="1"/>
            <p:nvPr/>
          </p:nvSpPr>
          <p:spPr>
            <a:xfrm>
              <a:off x="4545248" y="4393718"/>
              <a:ext cx="1306912" cy="338554"/>
            </a:xfrm>
            <a:prstGeom prst="rect">
              <a:avLst/>
            </a:prstGeom>
            <a:noFill/>
          </p:spPr>
          <p:txBody>
            <a:bodyPr wrap="square" rtlCol="0">
              <a:spAutoFit/>
            </a:bodyPr>
            <a:lstStyle/>
            <a:p>
              <a:pPr algn="ctr">
                <a:spcAft>
                  <a:spcPts val="600"/>
                </a:spcAft>
                <a:buClr>
                  <a:schemeClr val="bg2"/>
                </a:buClr>
              </a:pPr>
              <a:r>
                <a:rPr lang="en-US" sz="1600" dirty="0" smtClean="0">
                  <a:latin typeface="Times New Roman" panose="02020603050405020304" pitchFamily="18" charset="0"/>
                  <a:cs typeface="Times New Roman" panose="02020603050405020304" pitchFamily="18" charset="0"/>
                </a:rPr>
                <a:t>(0% Toggle)</a:t>
              </a:r>
            </a:p>
          </p:txBody>
        </p:sp>
        <p:sp>
          <p:nvSpPr>
            <p:cNvPr id="12" name="TextBox 11"/>
            <p:cNvSpPr txBox="1"/>
            <p:nvPr/>
          </p:nvSpPr>
          <p:spPr>
            <a:xfrm>
              <a:off x="1931424" y="4667356"/>
              <a:ext cx="1306912" cy="338554"/>
            </a:xfrm>
            <a:prstGeom prst="rect">
              <a:avLst/>
            </a:prstGeom>
            <a:noFill/>
          </p:spPr>
          <p:txBody>
            <a:bodyPr wrap="square" rtlCol="0">
              <a:spAutoFit/>
            </a:bodyPr>
            <a:lstStyle/>
            <a:p>
              <a:pPr algn="ctr">
                <a:spcAft>
                  <a:spcPts val="600"/>
                </a:spcAft>
                <a:buClr>
                  <a:schemeClr val="bg2"/>
                </a:buClr>
              </a:pPr>
              <a:r>
                <a:rPr lang="en-US" sz="1600" dirty="0" smtClean="0">
                  <a:solidFill>
                    <a:schemeClr val="bg1">
                      <a:lumMod val="50000"/>
                    </a:schemeClr>
                  </a:solidFill>
                  <a:latin typeface="Times New Roman" panose="02020603050405020304" pitchFamily="18" charset="0"/>
                  <a:cs typeface="Times New Roman" panose="02020603050405020304" pitchFamily="18" charset="0"/>
                </a:rPr>
                <a:t>11111111</a:t>
              </a:r>
            </a:p>
          </p:txBody>
        </p:sp>
        <p:sp>
          <p:nvSpPr>
            <p:cNvPr id="13" name="TextBox 12"/>
            <p:cNvSpPr txBox="1"/>
            <p:nvPr/>
          </p:nvSpPr>
          <p:spPr>
            <a:xfrm>
              <a:off x="3238336" y="4665570"/>
              <a:ext cx="1306912" cy="338554"/>
            </a:xfrm>
            <a:prstGeom prst="rect">
              <a:avLst/>
            </a:prstGeom>
            <a:noFill/>
          </p:spPr>
          <p:txBody>
            <a:bodyPr wrap="square" rtlCol="0">
              <a:spAutoFit/>
            </a:bodyPr>
            <a:lstStyle/>
            <a:p>
              <a:pPr algn="ctr">
                <a:spcAft>
                  <a:spcPts val="600"/>
                </a:spcAft>
                <a:buClr>
                  <a:schemeClr val="bg2"/>
                </a:buClr>
              </a:pPr>
              <a:r>
                <a:rPr lang="en-US" sz="1600" dirty="0" smtClean="0">
                  <a:solidFill>
                    <a:schemeClr val="bg1">
                      <a:lumMod val="50000"/>
                    </a:schemeClr>
                  </a:solidFill>
                  <a:latin typeface="Times New Roman" panose="02020603050405020304" pitchFamily="18" charset="0"/>
                  <a:cs typeface="Times New Roman" panose="02020603050405020304" pitchFamily="18" charset="0"/>
                </a:rPr>
                <a:t>00000000</a:t>
              </a:r>
            </a:p>
          </p:txBody>
        </p:sp>
        <p:sp>
          <p:nvSpPr>
            <p:cNvPr id="14" name="TextBox 13"/>
            <p:cNvSpPr txBox="1"/>
            <p:nvPr/>
          </p:nvSpPr>
          <p:spPr>
            <a:xfrm>
              <a:off x="4545248" y="4648693"/>
              <a:ext cx="1306912" cy="338554"/>
            </a:xfrm>
            <a:prstGeom prst="rect">
              <a:avLst/>
            </a:prstGeom>
            <a:noFill/>
          </p:spPr>
          <p:txBody>
            <a:bodyPr wrap="square" rtlCol="0">
              <a:spAutoFit/>
            </a:bodyPr>
            <a:lstStyle/>
            <a:p>
              <a:pPr algn="ctr">
                <a:spcAft>
                  <a:spcPts val="600"/>
                </a:spcAft>
                <a:buClr>
                  <a:schemeClr val="bg2"/>
                </a:buClr>
              </a:pPr>
              <a:r>
                <a:rPr lang="en-US" sz="1600" dirty="0" smtClean="0">
                  <a:solidFill>
                    <a:schemeClr val="bg1">
                      <a:lumMod val="50000"/>
                    </a:schemeClr>
                  </a:solidFill>
                  <a:latin typeface="Times New Roman" panose="02020603050405020304" pitchFamily="18" charset="0"/>
                  <a:cs typeface="Times New Roman" panose="02020603050405020304" pitchFamily="18" charset="0"/>
                </a:rPr>
                <a:t>10101010</a:t>
              </a:r>
            </a:p>
          </p:txBody>
        </p:sp>
        <p:sp>
          <p:nvSpPr>
            <p:cNvPr id="15" name="TextBox 14"/>
            <p:cNvSpPr txBox="1"/>
            <p:nvPr/>
          </p:nvSpPr>
          <p:spPr>
            <a:xfrm>
              <a:off x="5850556" y="4646510"/>
              <a:ext cx="1306912" cy="338554"/>
            </a:xfrm>
            <a:prstGeom prst="rect">
              <a:avLst/>
            </a:prstGeom>
            <a:noFill/>
          </p:spPr>
          <p:txBody>
            <a:bodyPr wrap="square" rtlCol="0">
              <a:spAutoFit/>
            </a:bodyPr>
            <a:lstStyle/>
            <a:p>
              <a:pPr algn="ctr">
                <a:spcAft>
                  <a:spcPts val="600"/>
                </a:spcAft>
                <a:buClr>
                  <a:schemeClr val="bg2"/>
                </a:buClr>
              </a:pPr>
              <a:r>
                <a:rPr lang="en-US" sz="1600" dirty="0" smtClean="0">
                  <a:solidFill>
                    <a:schemeClr val="bg1">
                      <a:lumMod val="50000"/>
                    </a:schemeClr>
                  </a:solidFill>
                  <a:latin typeface="Times New Roman" panose="02020603050405020304" pitchFamily="18" charset="0"/>
                  <a:cs typeface="Times New Roman" panose="02020603050405020304" pitchFamily="18" charset="0"/>
                </a:rPr>
                <a:t>0x0x0x0x</a:t>
              </a:r>
            </a:p>
          </p:txBody>
        </p:sp>
        <p:sp>
          <p:nvSpPr>
            <p:cNvPr id="16" name="TextBox 15"/>
            <p:cNvSpPr txBox="1"/>
            <p:nvPr/>
          </p:nvSpPr>
          <p:spPr>
            <a:xfrm>
              <a:off x="7111392" y="4627450"/>
              <a:ext cx="1306912" cy="338554"/>
            </a:xfrm>
            <a:prstGeom prst="rect">
              <a:avLst/>
            </a:prstGeom>
            <a:noFill/>
          </p:spPr>
          <p:txBody>
            <a:bodyPr wrap="square" rtlCol="0">
              <a:spAutoFit/>
            </a:bodyPr>
            <a:lstStyle/>
            <a:p>
              <a:pPr algn="ctr">
                <a:spcAft>
                  <a:spcPts val="600"/>
                </a:spcAft>
                <a:buClr>
                  <a:schemeClr val="bg2"/>
                </a:buClr>
              </a:pPr>
              <a:r>
                <a:rPr lang="en-US" sz="1600" dirty="0" err="1" smtClean="0">
                  <a:solidFill>
                    <a:schemeClr val="bg1">
                      <a:lumMod val="50000"/>
                    </a:schemeClr>
                  </a:solidFill>
                  <a:latin typeface="Times New Roman" panose="02020603050405020304" pitchFamily="18" charset="0"/>
                  <a:cs typeface="Times New Roman" panose="02020603050405020304" pitchFamily="18" charset="0"/>
                </a:rPr>
                <a:t>xxxxxxxx</a:t>
              </a:r>
              <a:endParaRPr lang="en-US" sz="1600" dirty="0" smtClean="0">
                <a:solidFill>
                  <a:schemeClr val="bg1">
                    <a:lumMod val="50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0616724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Interconnect Power vs Voltage and Frequency</a:t>
            </a:r>
            <a:endParaRPr lang="en-US" dirty="0"/>
          </a:p>
        </p:txBody>
      </p:sp>
      <p:sp>
        <p:nvSpPr>
          <p:cNvPr id="8" name="Parallelogram 7"/>
          <p:cNvSpPr/>
          <p:nvPr/>
        </p:nvSpPr>
        <p:spPr>
          <a:xfrm flipH="1">
            <a:off x="58773" y="5004124"/>
            <a:ext cx="9107705" cy="946150"/>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Aft>
                <a:spcPts val="600"/>
              </a:spcAft>
              <a:buClr>
                <a:schemeClr val="bg2"/>
              </a:buClr>
            </a:pPr>
            <a:r>
              <a:rPr lang="en-US" sz="2400" b="1" dirty="0" smtClean="0"/>
              <a:t>Impact of voltage and frequency as expected</a:t>
            </a:r>
            <a:endParaRPr lang="en-US" sz="2400" b="1" dirty="0"/>
          </a:p>
        </p:txBody>
      </p:sp>
      <p:pic>
        <p:nvPicPr>
          <p:cNvPr id="3" name="Picture 2"/>
          <p:cNvPicPr>
            <a:picLocks noChangeAspect="1"/>
          </p:cNvPicPr>
          <p:nvPr/>
        </p:nvPicPr>
        <p:blipFill>
          <a:blip r:embed="rId3"/>
          <a:stretch>
            <a:fillRect/>
          </a:stretch>
        </p:blipFill>
        <p:spPr>
          <a:xfrm>
            <a:off x="654370" y="1138990"/>
            <a:ext cx="7888908" cy="3645724"/>
          </a:xfrm>
          <a:prstGeom prst="rect">
            <a:avLst/>
          </a:prstGeom>
        </p:spPr>
      </p:pic>
    </p:spTree>
    <p:extLst>
      <p:ext uri="{BB962C8B-B14F-4D97-AF65-F5344CB8AC3E}">
        <p14:creationId xmlns:p14="http://schemas.microsoft.com/office/powerpoint/2010/main" val="287886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it all together</a:t>
            </a:r>
            <a:endParaRPr lang="en-US" dirty="0"/>
          </a:p>
        </p:txBody>
      </p:sp>
      <p:sp>
        <p:nvSpPr>
          <p:cNvPr id="3" name="Content Placeholder 2"/>
          <p:cNvSpPr>
            <a:spLocks noGrp="1"/>
          </p:cNvSpPr>
          <p:nvPr>
            <p:ph idx="1"/>
          </p:nvPr>
        </p:nvSpPr>
        <p:spPr/>
        <p:txBody>
          <a:bodyPr/>
          <a:lstStyle/>
          <a:p>
            <a:r>
              <a:rPr lang="en-US" dirty="0" smtClean="0"/>
              <a:t>Interconnect Power = Energy/bit/mm * avg. distance * avg. bits/sec * scaled voltage</a:t>
            </a:r>
            <a:r>
              <a:rPr lang="en-US" baseline="30000" dirty="0" smtClean="0"/>
              <a:t>2 </a:t>
            </a:r>
            <a:r>
              <a:rPr lang="en-US" dirty="0" smtClean="0"/>
              <a:t>x scaled frequency * avg. toggle rate</a:t>
            </a:r>
          </a:p>
          <a:p>
            <a:endParaRPr lang="en-US" dirty="0"/>
          </a:p>
          <a:p>
            <a:r>
              <a:rPr lang="en-US" dirty="0" smtClean="0"/>
              <a:t>For real applications, </a:t>
            </a:r>
          </a:p>
          <a:p>
            <a:pPr lvl="1"/>
            <a:r>
              <a:rPr lang="en-US" dirty="0" smtClean="0"/>
              <a:t>Avg. bits per second is calculated from performance counters (e.g. L1 and L2 accesses)</a:t>
            </a:r>
            <a:endParaRPr lang="en-US" baseline="30000" dirty="0" smtClean="0"/>
          </a:p>
          <a:p>
            <a:pPr lvl="1"/>
            <a:r>
              <a:rPr lang="en-US" dirty="0" smtClean="0"/>
              <a:t>The other parameters are pre-computed or pre-measured (e.g. Distance is measured from layout; energy/bit/mm is computed to be 110 fJ/bit/mm)</a:t>
            </a:r>
          </a:p>
        </p:txBody>
      </p:sp>
    </p:spTree>
    <p:extLst>
      <p:ext uri="{BB962C8B-B14F-4D97-AF65-F5344CB8AC3E}">
        <p14:creationId xmlns:p14="http://schemas.microsoft.com/office/powerpoint/2010/main" val="11564251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3"/>
          <p:cNvSpPr>
            <a:spLocks noGrp="1"/>
          </p:cNvSpPr>
          <p:nvPr>
            <p:ph type="ctrTitle"/>
          </p:nvPr>
        </p:nvSpPr>
        <p:spPr bwMode="auto">
          <a:xfrm>
            <a:off x="946150" y="3675478"/>
            <a:ext cx="4891088" cy="1841500"/>
          </a:xfrm>
        </p:spPr>
        <p:txBody>
          <a:bodyPr wrap="square" numCol="1" compatLnSpc="1">
            <a:prstTxWarp prst="textNoShape">
              <a:avLst/>
            </a:prstTxWarp>
          </a:bodyPr>
          <a:lstStyle/>
          <a:p>
            <a:r>
              <a:rPr lang="en-US" altLang="en-US" sz="6000" cap="small" dirty="0" smtClean="0">
                <a:latin typeface="+mn-lt"/>
              </a:rPr>
              <a:t>Evaluation of Applications</a:t>
            </a:r>
          </a:p>
        </p:txBody>
      </p:sp>
    </p:spTree>
    <p:extLst>
      <p:ext uri="{BB962C8B-B14F-4D97-AF65-F5344CB8AC3E}">
        <p14:creationId xmlns:p14="http://schemas.microsoft.com/office/powerpoint/2010/main" val="1513544590"/>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 y="781050"/>
            <a:ext cx="9144793" cy="4505334"/>
          </a:xfrm>
          <a:prstGeom prst="rect">
            <a:avLst/>
          </a:prstGeom>
        </p:spPr>
      </p:pic>
      <p:sp>
        <p:nvSpPr>
          <p:cNvPr id="2" name="Title 1"/>
          <p:cNvSpPr>
            <a:spLocks noGrp="1"/>
          </p:cNvSpPr>
          <p:nvPr>
            <p:ph type="title"/>
          </p:nvPr>
        </p:nvSpPr>
        <p:spPr/>
        <p:txBody>
          <a:bodyPr/>
          <a:lstStyle/>
          <a:p>
            <a:r>
              <a:rPr lang="en-US" sz="2400" dirty="0" smtClean="0"/>
              <a:t>Energy Cost of Data Movement on Real Applications</a:t>
            </a:r>
            <a:endParaRPr lang="en-US" sz="2400" dirty="0"/>
          </a:p>
        </p:txBody>
      </p:sp>
      <p:sp>
        <p:nvSpPr>
          <p:cNvPr id="8" name="Rectangle 7"/>
          <p:cNvSpPr/>
          <p:nvPr/>
        </p:nvSpPr>
        <p:spPr>
          <a:xfrm>
            <a:off x="805913" y="2293749"/>
            <a:ext cx="309966" cy="294468"/>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sp>
        <p:nvSpPr>
          <p:cNvPr id="9" name="Parallelogram 8"/>
          <p:cNvSpPr/>
          <p:nvPr/>
        </p:nvSpPr>
        <p:spPr>
          <a:xfrm flipH="1">
            <a:off x="211173" y="5450955"/>
            <a:ext cx="9107705" cy="946150"/>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Aft>
                <a:spcPts val="600"/>
              </a:spcAft>
              <a:buClr>
                <a:schemeClr val="bg2"/>
              </a:buClr>
            </a:pPr>
            <a:r>
              <a:rPr lang="en-US" sz="2400" b="1" dirty="0" smtClean="0"/>
              <a:t>Up to 14% dynamic power spent on interconnects in today’s chips</a:t>
            </a:r>
            <a:endParaRPr lang="en-US" sz="2400" b="1" dirty="0"/>
          </a:p>
        </p:txBody>
      </p:sp>
    </p:spTree>
    <p:extLst>
      <p:ext uri="{BB962C8B-B14F-4D97-AF65-F5344CB8AC3E}">
        <p14:creationId xmlns:p14="http://schemas.microsoft.com/office/powerpoint/2010/main" val="1093944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1" y="781050"/>
            <a:ext cx="9144793" cy="4505334"/>
          </a:xfrm>
          <a:prstGeom prst="rect">
            <a:avLst/>
          </a:prstGeom>
        </p:spPr>
      </p:pic>
      <p:sp>
        <p:nvSpPr>
          <p:cNvPr id="2" name="Title 1"/>
          <p:cNvSpPr>
            <a:spLocks noGrp="1"/>
          </p:cNvSpPr>
          <p:nvPr>
            <p:ph type="title"/>
          </p:nvPr>
        </p:nvSpPr>
        <p:spPr/>
        <p:txBody>
          <a:bodyPr/>
          <a:lstStyle/>
          <a:p>
            <a:r>
              <a:rPr lang="en-US" sz="2400" dirty="0" smtClean="0"/>
              <a:t>Energy Cost of Data Movement on Real Applications</a:t>
            </a:r>
            <a:endParaRPr lang="en-US" sz="2400" dirty="0"/>
          </a:p>
        </p:txBody>
      </p:sp>
      <p:sp>
        <p:nvSpPr>
          <p:cNvPr id="8" name="Rectangle 7"/>
          <p:cNvSpPr/>
          <p:nvPr/>
        </p:nvSpPr>
        <p:spPr>
          <a:xfrm>
            <a:off x="1115879" y="2748931"/>
            <a:ext cx="480448" cy="294468"/>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sp>
        <p:nvSpPr>
          <p:cNvPr id="9" name="Rectangle 8"/>
          <p:cNvSpPr/>
          <p:nvPr/>
        </p:nvSpPr>
        <p:spPr>
          <a:xfrm>
            <a:off x="891153" y="3890226"/>
            <a:ext cx="596683" cy="557788"/>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sp>
        <p:nvSpPr>
          <p:cNvPr id="10" name="Parallelogram 9"/>
          <p:cNvSpPr/>
          <p:nvPr/>
        </p:nvSpPr>
        <p:spPr>
          <a:xfrm flipH="1">
            <a:off x="58773" y="5345049"/>
            <a:ext cx="9107705" cy="946150"/>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Aft>
                <a:spcPts val="600"/>
              </a:spcAft>
              <a:buClr>
                <a:schemeClr val="bg2"/>
              </a:buClr>
            </a:pPr>
            <a:r>
              <a:rPr lang="en-US" sz="2400" b="1" dirty="0" smtClean="0"/>
              <a:t>Even non-memory bound applications can show high interconnect power (but at different hierarchy)</a:t>
            </a:r>
            <a:endParaRPr lang="en-US" sz="2400" b="1" dirty="0"/>
          </a:p>
        </p:txBody>
      </p:sp>
    </p:spTree>
    <p:extLst>
      <p:ext uri="{BB962C8B-B14F-4D97-AF65-F5344CB8AC3E}">
        <p14:creationId xmlns:p14="http://schemas.microsoft.com/office/powerpoint/2010/main" val="5009186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6700" y="306388"/>
            <a:ext cx="7680325" cy="474662"/>
          </a:xfrm>
        </p:spPr>
        <p:txBody>
          <a:bodyPr/>
          <a:lstStyle/>
          <a:p>
            <a:pPr>
              <a:defRPr/>
            </a:pPr>
            <a:r>
              <a:rPr lang="en-US" dirty="0" smtClean="0"/>
              <a:t>This Talk in One Sentence</a:t>
            </a:r>
            <a:endParaRPr lang="en-US" dirty="0"/>
          </a:p>
        </p:txBody>
      </p:sp>
      <p:sp>
        <p:nvSpPr>
          <p:cNvPr id="21" name="Parallelogram 20"/>
          <p:cNvSpPr/>
          <p:nvPr/>
        </p:nvSpPr>
        <p:spPr>
          <a:xfrm flipH="1">
            <a:off x="476762" y="2685728"/>
            <a:ext cx="8242300" cy="1295400"/>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dirty="0" smtClean="0">
                <a:solidFill>
                  <a:srgbClr val="FFFFFF"/>
                </a:solidFill>
                <a:sym typeface="Wingdings"/>
              </a:rPr>
              <a:t>A new methodology to measure </a:t>
            </a:r>
          </a:p>
          <a:p>
            <a:pPr algn="ctr" fontAlgn="auto">
              <a:spcBef>
                <a:spcPts val="0"/>
              </a:spcBef>
              <a:spcAft>
                <a:spcPts val="0"/>
              </a:spcAft>
              <a:defRPr/>
            </a:pPr>
            <a:r>
              <a:rPr lang="en-US" sz="2400" dirty="0" smtClean="0">
                <a:solidFill>
                  <a:srgbClr val="FFFFFF"/>
                </a:solidFill>
                <a:sym typeface="Wingdings"/>
              </a:rPr>
              <a:t>data-movement power on real hardware</a:t>
            </a:r>
          </a:p>
        </p:txBody>
      </p:sp>
    </p:spTree>
    <p:extLst>
      <p:ext uri="{BB962C8B-B14F-4D97-AF65-F5344CB8AC3E}">
        <p14:creationId xmlns:p14="http://schemas.microsoft.com/office/powerpoint/2010/main" val="185195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1" y="781050"/>
            <a:ext cx="9144793" cy="4505334"/>
          </a:xfrm>
          <a:prstGeom prst="rect">
            <a:avLst/>
          </a:prstGeom>
        </p:spPr>
      </p:pic>
      <p:sp>
        <p:nvSpPr>
          <p:cNvPr id="2" name="Title 1"/>
          <p:cNvSpPr>
            <a:spLocks noGrp="1"/>
          </p:cNvSpPr>
          <p:nvPr>
            <p:ph type="title"/>
          </p:nvPr>
        </p:nvSpPr>
        <p:spPr/>
        <p:txBody>
          <a:bodyPr/>
          <a:lstStyle/>
          <a:p>
            <a:r>
              <a:rPr lang="en-US" sz="2400" dirty="0" smtClean="0"/>
              <a:t>Energy Cost of Data Movement on Real Applications</a:t>
            </a:r>
            <a:endParaRPr lang="en-US" sz="2400" dirty="0"/>
          </a:p>
        </p:txBody>
      </p:sp>
      <p:sp>
        <p:nvSpPr>
          <p:cNvPr id="7" name="Parallelogram 6"/>
          <p:cNvSpPr/>
          <p:nvPr/>
        </p:nvSpPr>
        <p:spPr>
          <a:xfrm flipH="1">
            <a:off x="58773" y="5345049"/>
            <a:ext cx="9107705" cy="946150"/>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Aft>
                <a:spcPts val="600"/>
              </a:spcAft>
              <a:buClr>
                <a:schemeClr val="bg2"/>
              </a:buClr>
            </a:pPr>
            <a:r>
              <a:rPr lang="en-US" sz="2400" b="1" dirty="0" smtClean="0"/>
              <a:t>Data-movement power problem exacerbated in future technology nodes</a:t>
            </a:r>
            <a:endParaRPr lang="en-US" sz="2400" b="1" dirty="0"/>
          </a:p>
        </p:txBody>
      </p:sp>
      <p:sp>
        <p:nvSpPr>
          <p:cNvPr id="8" name="Rectangle 7"/>
          <p:cNvSpPr/>
          <p:nvPr/>
        </p:nvSpPr>
        <p:spPr>
          <a:xfrm>
            <a:off x="697424" y="1518834"/>
            <a:ext cx="588935" cy="1069383"/>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spTree>
    <p:extLst>
      <p:ext uri="{BB962C8B-B14F-4D97-AF65-F5344CB8AC3E}">
        <p14:creationId xmlns:p14="http://schemas.microsoft.com/office/powerpoint/2010/main" val="143409891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3"/>
          <p:cNvSpPr>
            <a:spLocks noGrp="1"/>
          </p:cNvSpPr>
          <p:nvPr>
            <p:ph type="ctrTitle"/>
          </p:nvPr>
        </p:nvSpPr>
        <p:spPr bwMode="auto">
          <a:xfrm>
            <a:off x="946150" y="3783966"/>
            <a:ext cx="4891088" cy="1841500"/>
          </a:xfrm>
        </p:spPr>
        <p:txBody>
          <a:bodyPr wrap="square" numCol="1" compatLnSpc="1">
            <a:prstTxWarp prst="textNoShape">
              <a:avLst/>
            </a:prstTxWarp>
          </a:bodyPr>
          <a:lstStyle/>
          <a:p>
            <a:r>
              <a:rPr lang="en-US" altLang="en-US" sz="5400" cap="small" dirty="0" smtClean="0">
                <a:latin typeface="+mn-lt"/>
              </a:rPr>
              <a:t>Optimizations</a:t>
            </a:r>
          </a:p>
        </p:txBody>
      </p:sp>
    </p:spTree>
    <p:extLst>
      <p:ext uri="{BB962C8B-B14F-4D97-AF65-F5344CB8AC3E}">
        <p14:creationId xmlns:p14="http://schemas.microsoft.com/office/powerpoint/2010/main" val="1951716298"/>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Interconnect Power Optimizations</a:t>
            </a:r>
            <a:endParaRPr lang="en-US" dirty="0"/>
          </a:p>
        </p:txBody>
      </p:sp>
      <p:sp>
        <p:nvSpPr>
          <p:cNvPr id="3" name="TextBox 2"/>
          <p:cNvSpPr txBox="1"/>
          <p:nvPr/>
        </p:nvSpPr>
        <p:spPr>
          <a:xfrm>
            <a:off x="266768" y="1258117"/>
            <a:ext cx="8229600" cy="4293483"/>
          </a:xfrm>
          <a:prstGeom prst="rect">
            <a:avLst/>
          </a:prstGeom>
          <a:noFill/>
        </p:spPr>
        <p:txBody>
          <a:bodyPr wrap="square" rtlCol="0">
            <a:spAutoFit/>
          </a:bodyPr>
          <a:lstStyle/>
          <a:p>
            <a:pPr marL="174625" indent="-174625">
              <a:spcAft>
                <a:spcPts val="600"/>
              </a:spcAft>
              <a:buClr>
                <a:schemeClr val="bg2"/>
              </a:buClr>
              <a:buFont typeface="Wingdings 3" pitchFamily="18" charset="2"/>
              <a:buChar char="}"/>
            </a:pPr>
            <a:r>
              <a:rPr lang="en-US" sz="2000" b="1" dirty="0" smtClean="0"/>
              <a:t>Layout-Based Optimizations</a:t>
            </a:r>
          </a:p>
          <a:p>
            <a:pPr marL="631825" lvl="1" indent="-174625">
              <a:spcAft>
                <a:spcPts val="600"/>
              </a:spcAft>
              <a:buClr>
                <a:schemeClr val="bg2"/>
              </a:buClr>
              <a:buFont typeface="Wingdings 3" pitchFamily="18" charset="2"/>
              <a:buChar char="}"/>
            </a:pPr>
            <a:r>
              <a:rPr lang="en-US" sz="2000" dirty="0" smtClean="0"/>
              <a:t>We explore how much impact layout-based optimization can have on real world applications</a:t>
            </a:r>
          </a:p>
          <a:p>
            <a:pPr marL="631825" lvl="1" indent="-174625">
              <a:spcAft>
                <a:spcPts val="600"/>
              </a:spcAft>
              <a:buClr>
                <a:schemeClr val="bg2"/>
              </a:buClr>
              <a:buFont typeface="Wingdings 3" pitchFamily="18" charset="2"/>
              <a:buChar char="}"/>
            </a:pPr>
            <a:r>
              <a:rPr lang="en-US" sz="2000" dirty="0" smtClean="0"/>
              <a:t>We examine two layouts – one reduces distance between L1 and L2 and the other reduces distance between L2 and memory controller</a:t>
            </a:r>
            <a:endParaRPr lang="en-US" sz="2000" dirty="0"/>
          </a:p>
          <a:p>
            <a:pPr marL="174625" indent="-174625">
              <a:spcAft>
                <a:spcPts val="600"/>
              </a:spcAft>
              <a:buClr>
                <a:schemeClr val="bg2"/>
              </a:buClr>
              <a:buFont typeface="Wingdings 3" pitchFamily="18" charset="2"/>
              <a:buChar char="}"/>
            </a:pPr>
            <a:endParaRPr lang="en-US" sz="2000" b="1" dirty="0" smtClean="0"/>
          </a:p>
          <a:p>
            <a:pPr marL="174625" indent="-174625">
              <a:spcAft>
                <a:spcPts val="600"/>
              </a:spcAft>
              <a:buClr>
                <a:schemeClr val="bg2"/>
              </a:buClr>
              <a:buFont typeface="Wingdings 3" pitchFamily="18" charset="2"/>
              <a:buChar char="}"/>
            </a:pPr>
            <a:r>
              <a:rPr lang="en-US" sz="2000" b="1" dirty="0" smtClean="0"/>
              <a:t>Cache Resizing (details in the paper)</a:t>
            </a:r>
          </a:p>
          <a:p>
            <a:pPr marL="631825" lvl="1" indent="-174625">
              <a:spcAft>
                <a:spcPts val="600"/>
              </a:spcAft>
              <a:buClr>
                <a:schemeClr val="bg2"/>
              </a:buClr>
              <a:buFont typeface="Wingdings 3" pitchFamily="18" charset="2"/>
              <a:buChar char="}"/>
            </a:pPr>
            <a:r>
              <a:rPr lang="en-US" sz="2000" dirty="0" smtClean="0"/>
              <a:t>Increasing cache size decreases average data movement distance (most data is fetched from nearer memories)</a:t>
            </a:r>
          </a:p>
          <a:p>
            <a:pPr marL="631825" lvl="1" indent="-174625">
              <a:spcAft>
                <a:spcPts val="600"/>
              </a:spcAft>
              <a:buClr>
                <a:schemeClr val="bg2"/>
              </a:buClr>
              <a:buFont typeface="Wingdings 3" pitchFamily="18" charset="2"/>
              <a:buChar char="}"/>
            </a:pPr>
            <a:r>
              <a:rPr lang="en-US" sz="2000" dirty="0" smtClean="0"/>
              <a:t>We quantify the magnitude of difference when we increase the cache size 4 times</a:t>
            </a:r>
          </a:p>
          <a:p>
            <a:pPr>
              <a:spcAft>
                <a:spcPts val="600"/>
              </a:spcAft>
              <a:buClr>
                <a:schemeClr val="bg2"/>
              </a:buClr>
            </a:pPr>
            <a:endParaRPr lang="en-US" sz="2000" b="1" dirty="0" smtClean="0"/>
          </a:p>
        </p:txBody>
      </p:sp>
    </p:spTree>
    <p:extLst>
      <p:ext uri="{BB962C8B-B14F-4D97-AF65-F5344CB8AC3E}">
        <p14:creationId xmlns:p14="http://schemas.microsoft.com/office/powerpoint/2010/main" val="3171878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Interconnect Power Optimizations – Layout Optimization</a:t>
            </a:r>
            <a:endParaRPr lang="en-US" dirty="0"/>
          </a:p>
        </p:txBody>
      </p:sp>
      <p:sp>
        <p:nvSpPr>
          <p:cNvPr id="5" name="Rectangle 4"/>
          <p:cNvSpPr/>
          <p:nvPr/>
        </p:nvSpPr>
        <p:spPr>
          <a:xfrm>
            <a:off x="1602994" y="1955464"/>
            <a:ext cx="2425148" cy="3115917"/>
          </a:xfrm>
          <a:prstGeom prst="rect">
            <a:avLst/>
          </a:prstGeom>
          <a:solidFill>
            <a:sysClr val="window" lastClr="FFFFFF">
              <a:lumMod val="95000"/>
            </a:sys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6" name="Rectangle 5"/>
          <p:cNvSpPr/>
          <p:nvPr/>
        </p:nvSpPr>
        <p:spPr>
          <a:xfrm>
            <a:off x="2492545" y="2026694"/>
            <a:ext cx="770283" cy="278296"/>
          </a:xfrm>
          <a:prstGeom prst="rect">
            <a:avLst/>
          </a:prstGeom>
          <a:solidFill>
            <a:srgbClr val="B5EC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7" name="Rectangle 6"/>
          <p:cNvSpPr/>
          <p:nvPr/>
        </p:nvSpPr>
        <p:spPr>
          <a:xfrm>
            <a:off x="2492545" y="4714814"/>
            <a:ext cx="770283" cy="278296"/>
          </a:xfrm>
          <a:prstGeom prst="rect">
            <a:avLst/>
          </a:prstGeom>
          <a:solidFill>
            <a:srgbClr val="B5EC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8" name="Rectangle 7"/>
          <p:cNvSpPr/>
          <p:nvPr/>
        </p:nvSpPr>
        <p:spPr>
          <a:xfrm>
            <a:off x="3411916" y="2058169"/>
            <a:ext cx="521804" cy="152400"/>
          </a:xfrm>
          <a:prstGeom prst="rect">
            <a:avLst/>
          </a:prstGeom>
          <a:solidFill>
            <a:srgbClr val="F9D2B7"/>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9" name="Rectangle 8"/>
          <p:cNvSpPr/>
          <p:nvPr/>
        </p:nvSpPr>
        <p:spPr>
          <a:xfrm>
            <a:off x="2393981" y="2536903"/>
            <a:ext cx="151054" cy="834886"/>
          </a:xfrm>
          <a:prstGeom prst="rect">
            <a:avLst/>
          </a:prstGeom>
          <a:solidFill>
            <a:srgbClr val="D2ECB7"/>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0" name="Rectangle 9"/>
          <p:cNvSpPr/>
          <p:nvPr/>
        </p:nvSpPr>
        <p:spPr>
          <a:xfrm>
            <a:off x="2393153" y="3603702"/>
            <a:ext cx="151882" cy="834886"/>
          </a:xfrm>
          <a:prstGeom prst="rect">
            <a:avLst/>
          </a:prstGeom>
          <a:solidFill>
            <a:srgbClr val="D2ECB7"/>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1" name="Rectangle 10"/>
          <p:cNvSpPr/>
          <p:nvPr/>
        </p:nvSpPr>
        <p:spPr>
          <a:xfrm>
            <a:off x="3162918" y="2536903"/>
            <a:ext cx="158718" cy="834886"/>
          </a:xfrm>
          <a:prstGeom prst="rect">
            <a:avLst/>
          </a:prstGeom>
          <a:solidFill>
            <a:srgbClr val="D2ECB7"/>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2" name="Rectangle 11"/>
          <p:cNvSpPr/>
          <p:nvPr/>
        </p:nvSpPr>
        <p:spPr>
          <a:xfrm>
            <a:off x="3161262" y="3603702"/>
            <a:ext cx="159546" cy="834886"/>
          </a:xfrm>
          <a:prstGeom prst="rect">
            <a:avLst/>
          </a:prstGeom>
          <a:solidFill>
            <a:srgbClr val="D2ECB7"/>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3" name="Rectangle 12"/>
          <p:cNvSpPr/>
          <p:nvPr/>
        </p:nvSpPr>
        <p:spPr>
          <a:xfrm>
            <a:off x="1755083" y="2058169"/>
            <a:ext cx="521804" cy="152400"/>
          </a:xfrm>
          <a:prstGeom prst="rect">
            <a:avLst/>
          </a:prstGeom>
          <a:solidFill>
            <a:srgbClr val="F9D2B7"/>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4" name="Rectangle 13"/>
          <p:cNvSpPr/>
          <p:nvPr/>
        </p:nvSpPr>
        <p:spPr>
          <a:xfrm rot="5400000">
            <a:off x="1494181" y="2507087"/>
            <a:ext cx="521804" cy="134178"/>
          </a:xfrm>
          <a:prstGeom prst="rect">
            <a:avLst/>
          </a:prstGeom>
          <a:solidFill>
            <a:srgbClr val="F9D2B7"/>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5" name="Rectangle 14"/>
          <p:cNvSpPr/>
          <p:nvPr/>
        </p:nvSpPr>
        <p:spPr>
          <a:xfrm rot="5400000">
            <a:off x="1494181" y="4424685"/>
            <a:ext cx="521804" cy="134178"/>
          </a:xfrm>
          <a:prstGeom prst="rect">
            <a:avLst/>
          </a:prstGeom>
          <a:solidFill>
            <a:srgbClr val="F9D2B7"/>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6" name="Rectangle 15"/>
          <p:cNvSpPr/>
          <p:nvPr/>
        </p:nvSpPr>
        <p:spPr>
          <a:xfrm rot="10800000">
            <a:off x="1740882" y="4821596"/>
            <a:ext cx="521804" cy="134178"/>
          </a:xfrm>
          <a:prstGeom prst="rect">
            <a:avLst/>
          </a:prstGeom>
          <a:solidFill>
            <a:srgbClr val="F9D2B7"/>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7" name="Rectangle 16"/>
          <p:cNvSpPr/>
          <p:nvPr/>
        </p:nvSpPr>
        <p:spPr>
          <a:xfrm rot="5400000">
            <a:off x="3645306" y="2507087"/>
            <a:ext cx="521804" cy="134178"/>
          </a:xfrm>
          <a:prstGeom prst="rect">
            <a:avLst/>
          </a:prstGeom>
          <a:solidFill>
            <a:srgbClr val="F9D2B7"/>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8" name="Rectangle 17"/>
          <p:cNvSpPr/>
          <p:nvPr/>
        </p:nvSpPr>
        <p:spPr>
          <a:xfrm>
            <a:off x="3385066" y="4811655"/>
            <a:ext cx="521804" cy="134178"/>
          </a:xfrm>
          <a:prstGeom prst="rect">
            <a:avLst/>
          </a:prstGeom>
          <a:solidFill>
            <a:srgbClr val="F9D2B7"/>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9" name="Rectangle 18"/>
          <p:cNvSpPr/>
          <p:nvPr/>
        </p:nvSpPr>
        <p:spPr>
          <a:xfrm rot="5400000">
            <a:off x="3618153" y="4386823"/>
            <a:ext cx="521804" cy="134178"/>
          </a:xfrm>
          <a:prstGeom prst="rect">
            <a:avLst/>
          </a:prstGeom>
          <a:solidFill>
            <a:srgbClr val="F9D2B7"/>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20" name="Rectangle 19"/>
          <p:cNvSpPr/>
          <p:nvPr/>
        </p:nvSpPr>
        <p:spPr>
          <a:xfrm>
            <a:off x="4552088" y="1955464"/>
            <a:ext cx="2425148" cy="3115917"/>
          </a:xfrm>
          <a:prstGeom prst="rect">
            <a:avLst/>
          </a:prstGeom>
          <a:solidFill>
            <a:sysClr val="window" lastClr="FFFFFF">
              <a:lumMod val="95000"/>
            </a:sys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21" name="Rectangle 20"/>
          <p:cNvSpPr/>
          <p:nvPr/>
        </p:nvSpPr>
        <p:spPr>
          <a:xfrm rot="5400000">
            <a:off x="5417928" y="2810850"/>
            <a:ext cx="770283" cy="278296"/>
          </a:xfrm>
          <a:prstGeom prst="rect">
            <a:avLst/>
          </a:prstGeom>
          <a:solidFill>
            <a:srgbClr val="B5EC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22" name="Rectangle 21"/>
          <p:cNvSpPr/>
          <p:nvPr/>
        </p:nvSpPr>
        <p:spPr>
          <a:xfrm rot="5400000">
            <a:off x="5417927" y="3881997"/>
            <a:ext cx="770283" cy="278296"/>
          </a:xfrm>
          <a:prstGeom prst="rect">
            <a:avLst/>
          </a:prstGeom>
          <a:solidFill>
            <a:srgbClr val="B5EC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23" name="Rectangle 22"/>
          <p:cNvSpPr/>
          <p:nvPr/>
        </p:nvSpPr>
        <p:spPr>
          <a:xfrm>
            <a:off x="5343075" y="2536903"/>
            <a:ext cx="151054" cy="834886"/>
          </a:xfrm>
          <a:prstGeom prst="rect">
            <a:avLst/>
          </a:prstGeom>
          <a:solidFill>
            <a:srgbClr val="D2ECB7"/>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24" name="Rectangle 23"/>
          <p:cNvSpPr/>
          <p:nvPr/>
        </p:nvSpPr>
        <p:spPr>
          <a:xfrm>
            <a:off x="5342247" y="3603702"/>
            <a:ext cx="151882" cy="834886"/>
          </a:xfrm>
          <a:prstGeom prst="rect">
            <a:avLst/>
          </a:prstGeom>
          <a:solidFill>
            <a:srgbClr val="D2ECB7"/>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25" name="Rectangle 24"/>
          <p:cNvSpPr/>
          <p:nvPr/>
        </p:nvSpPr>
        <p:spPr>
          <a:xfrm>
            <a:off x="6112012" y="2536903"/>
            <a:ext cx="158718" cy="834886"/>
          </a:xfrm>
          <a:prstGeom prst="rect">
            <a:avLst/>
          </a:prstGeom>
          <a:solidFill>
            <a:srgbClr val="D2ECB7"/>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26" name="Rectangle 25"/>
          <p:cNvSpPr/>
          <p:nvPr/>
        </p:nvSpPr>
        <p:spPr>
          <a:xfrm>
            <a:off x="6110356" y="3603702"/>
            <a:ext cx="159546" cy="834886"/>
          </a:xfrm>
          <a:prstGeom prst="rect">
            <a:avLst/>
          </a:prstGeom>
          <a:solidFill>
            <a:srgbClr val="D2ECB7"/>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27" name="Rectangle 26"/>
          <p:cNvSpPr/>
          <p:nvPr/>
        </p:nvSpPr>
        <p:spPr>
          <a:xfrm>
            <a:off x="4601232" y="2050713"/>
            <a:ext cx="521804" cy="134178"/>
          </a:xfrm>
          <a:prstGeom prst="rect">
            <a:avLst/>
          </a:prstGeom>
          <a:solidFill>
            <a:srgbClr val="F9D2B7"/>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28" name="Rectangle 27"/>
          <p:cNvSpPr/>
          <p:nvPr/>
        </p:nvSpPr>
        <p:spPr>
          <a:xfrm>
            <a:off x="6395763" y="2039999"/>
            <a:ext cx="521804" cy="134178"/>
          </a:xfrm>
          <a:prstGeom prst="rect">
            <a:avLst/>
          </a:prstGeom>
          <a:solidFill>
            <a:srgbClr val="F9D2B7"/>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29" name="Rectangle 28"/>
          <p:cNvSpPr/>
          <p:nvPr/>
        </p:nvSpPr>
        <p:spPr>
          <a:xfrm>
            <a:off x="5803068" y="2044917"/>
            <a:ext cx="521804" cy="134178"/>
          </a:xfrm>
          <a:prstGeom prst="rect">
            <a:avLst/>
          </a:prstGeom>
          <a:solidFill>
            <a:srgbClr val="F9D2B7"/>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30" name="Rectangle 29"/>
          <p:cNvSpPr/>
          <p:nvPr/>
        </p:nvSpPr>
        <p:spPr>
          <a:xfrm>
            <a:off x="5207062" y="2044917"/>
            <a:ext cx="521804" cy="134178"/>
          </a:xfrm>
          <a:prstGeom prst="rect">
            <a:avLst/>
          </a:prstGeom>
          <a:solidFill>
            <a:srgbClr val="F9D2B7"/>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31" name="Rectangle 30"/>
          <p:cNvSpPr/>
          <p:nvPr/>
        </p:nvSpPr>
        <p:spPr>
          <a:xfrm>
            <a:off x="4601232" y="4888685"/>
            <a:ext cx="521804" cy="134178"/>
          </a:xfrm>
          <a:prstGeom prst="rect">
            <a:avLst/>
          </a:prstGeom>
          <a:solidFill>
            <a:srgbClr val="F9D2B7"/>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32" name="Rectangle 31"/>
          <p:cNvSpPr/>
          <p:nvPr/>
        </p:nvSpPr>
        <p:spPr>
          <a:xfrm>
            <a:off x="6395763" y="4877971"/>
            <a:ext cx="521804" cy="134178"/>
          </a:xfrm>
          <a:prstGeom prst="rect">
            <a:avLst/>
          </a:prstGeom>
          <a:solidFill>
            <a:srgbClr val="F9D2B7"/>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33" name="Rectangle 32"/>
          <p:cNvSpPr/>
          <p:nvPr/>
        </p:nvSpPr>
        <p:spPr>
          <a:xfrm>
            <a:off x="5803068" y="4882889"/>
            <a:ext cx="521804" cy="134178"/>
          </a:xfrm>
          <a:prstGeom prst="rect">
            <a:avLst/>
          </a:prstGeom>
          <a:solidFill>
            <a:srgbClr val="F9D2B7"/>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34" name="Rectangle 33"/>
          <p:cNvSpPr/>
          <p:nvPr/>
        </p:nvSpPr>
        <p:spPr>
          <a:xfrm>
            <a:off x="5207062" y="4882889"/>
            <a:ext cx="521804" cy="134178"/>
          </a:xfrm>
          <a:prstGeom prst="rect">
            <a:avLst/>
          </a:prstGeom>
          <a:solidFill>
            <a:srgbClr val="F9D2B7"/>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35" name="Rectangle 34"/>
          <p:cNvSpPr/>
          <p:nvPr/>
        </p:nvSpPr>
        <p:spPr>
          <a:xfrm>
            <a:off x="4922599" y="1468532"/>
            <a:ext cx="188908" cy="178905"/>
          </a:xfrm>
          <a:prstGeom prst="rect">
            <a:avLst/>
          </a:prstGeom>
          <a:solidFill>
            <a:srgbClr val="F9D2B7"/>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36" name="Rectangle 35"/>
          <p:cNvSpPr/>
          <p:nvPr/>
        </p:nvSpPr>
        <p:spPr>
          <a:xfrm>
            <a:off x="2354222" y="1495035"/>
            <a:ext cx="190813" cy="178905"/>
          </a:xfrm>
          <a:prstGeom prst="rect">
            <a:avLst/>
          </a:prstGeom>
          <a:solidFill>
            <a:srgbClr val="D2ECB7"/>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37" name="Rectangle 36"/>
          <p:cNvSpPr/>
          <p:nvPr/>
        </p:nvSpPr>
        <p:spPr>
          <a:xfrm>
            <a:off x="3730648" y="1490076"/>
            <a:ext cx="191295" cy="178905"/>
          </a:xfrm>
          <a:prstGeom prst="rect">
            <a:avLst/>
          </a:prstGeom>
          <a:solidFill>
            <a:srgbClr val="B5EC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38" name="TextBox 37"/>
          <p:cNvSpPr txBox="1"/>
          <p:nvPr/>
        </p:nvSpPr>
        <p:spPr>
          <a:xfrm>
            <a:off x="2545035" y="1408893"/>
            <a:ext cx="1096303" cy="338554"/>
          </a:xfrm>
          <a:prstGeom prst="rect">
            <a:avLst/>
          </a:prstGeom>
          <a:noFill/>
        </p:spPr>
        <p:txBody>
          <a:bodyPr wrap="square" rtlCol="0">
            <a:spAutoFit/>
          </a:bodyPr>
          <a:lstStyle/>
          <a:p>
            <a:r>
              <a:rPr lang="en-US" sz="1600" dirty="0" smtClean="0">
                <a:solidFill>
                  <a:prstClr val="black"/>
                </a:solidFill>
                <a:latin typeface="Times New Roman" panose="02020603050405020304" pitchFamily="18" charset="0"/>
                <a:cs typeface="Times New Roman" panose="02020603050405020304" pitchFamily="18" charset="0"/>
              </a:rPr>
              <a:t>L1-$</a:t>
            </a:r>
            <a:endParaRPr lang="en-US" sz="1600" dirty="0">
              <a:solidFill>
                <a:prstClr val="black"/>
              </a:solidFill>
              <a:latin typeface="Times New Roman" panose="02020603050405020304" pitchFamily="18" charset="0"/>
              <a:cs typeface="Times New Roman" panose="02020603050405020304" pitchFamily="18" charset="0"/>
            </a:endParaRPr>
          </a:p>
        </p:txBody>
      </p:sp>
      <p:sp>
        <p:nvSpPr>
          <p:cNvPr id="39" name="TextBox 38"/>
          <p:cNvSpPr txBox="1"/>
          <p:nvPr/>
        </p:nvSpPr>
        <p:spPr>
          <a:xfrm>
            <a:off x="3926487" y="1408908"/>
            <a:ext cx="835248" cy="338554"/>
          </a:xfrm>
          <a:prstGeom prst="rect">
            <a:avLst/>
          </a:prstGeom>
          <a:noFill/>
        </p:spPr>
        <p:txBody>
          <a:bodyPr wrap="square" rtlCol="0">
            <a:spAutoFit/>
          </a:bodyPr>
          <a:lstStyle/>
          <a:p>
            <a:r>
              <a:rPr lang="en-US" sz="1600" dirty="0" smtClean="0">
                <a:solidFill>
                  <a:prstClr val="black"/>
                </a:solidFill>
                <a:latin typeface="Times New Roman" panose="02020603050405020304" pitchFamily="18" charset="0"/>
                <a:cs typeface="Times New Roman" panose="02020603050405020304" pitchFamily="18" charset="0"/>
              </a:rPr>
              <a:t>L2-$</a:t>
            </a:r>
            <a:endParaRPr lang="en-US" sz="1600" dirty="0">
              <a:solidFill>
                <a:prstClr val="black"/>
              </a:solidFill>
              <a:latin typeface="Times New Roman" panose="02020603050405020304" pitchFamily="18" charset="0"/>
              <a:cs typeface="Times New Roman" panose="02020603050405020304" pitchFamily="18" charset="0"/>
            </a:endParaRPr>
          </a:p>
        </p:txBody>
      </p:sp>
      <p:sp>
        <p:nvSpPr>
          <p:cNvPr id="40" name="TextBox 39"/>
          <p:cNvSpPr txBox="1"/>
          <p:nvPr/>
        </p:nvSpPr>
        <p:spPr>
          <a:xfrm>
            <a:off x="5126990" y="1389849"/>
            <a:ext cx="1587655" cy="338554"/>
          </a:xfrm>
          <a:prstGeom prst="rect">
            <a:avLst/>
          </a:prstGeom>
          <a:noFill/>
        </p:spPr>
        <p:txBody>
          <a:bodyPr wrap="square" rtlCol="0">
            <a:spAutoFit/>
          </a:bodyPr>
          <a:lstStyle/>
          <a:p>
            <a:r>
              <a:rPr lang="en-US" sz="1600" dirty="0" smtClean="0">
                <a:solidFill>
                  <a:prstClr val="black"/>
                </a:solidFill>
                <a:latin typeface="Times New Roman" panose="02020603050405020304" pitchFamily="18" charset="0"/>
                <a:cs typeface="Times New Roman" panose="02020603050405020304" pitchFamily="18" charset="0"/>
              </a:rPr>
              <a:t>Mem Controller</a:t>
            </a:r>
            <a:endParaRPr lang="en-US" sz="1600" dirty="0">
              <a:solidFill>
                <a:prstClr val="black"/>
              </a:solidFill>
              <a:latin typeface="Times New Roman" panose="02020603050405020304" pitchFamily="18" charset="0"/>
              <a:cs typeface="Times New Roman" panose="02020603050405020304" pitchFamily="18" charset="0"/>
            </a:endParaRPr>
          </a:p>
        </p:txBody>
      </p:sp>
      <p:sp>
        <p:nvSpPr>
          <p:cNvPr id="41" name="Rectangle 40"/>
          <p:cNvSpPr/>
          <p:nvPr/>
        </p:nvSpPr>
        <p:spPr>
          <a:xfrm>
            <a:off x="2109890" y="1425376"/>
            <a:ext cx="4522304" cy="298176"/>
          </a:xfrm>
          <a:prstGeom prst="rect">
            <a:avLst/>
          </a:prstGeom>
          <a:noFill/>
          <a:ln w="9525" cap="flat" cmpd="sng" algn="ctr">
            <a:solidFill>
              <a:sysClr val="windowText" lastClr="000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42" name="TextBox 41"/>
          <p:cNvSpPr txBox="1"/>
          <p:nvPr/>
        </p:nvSpPr>
        <p:spPr>
          <a:xfrm>
            <a:off x="1915696" y="5140301"/>
            <a:ext cx="1799743" cy="523220"/>
          </a:xfrm>
          <a:prstGeom prst="rect">
            <a:avLst/>
          </a:prstGeom>
          <a:noFill/>
        </p:spPr>
        <p:txBody>
          <a:bodyPr wrap="square" rtlCol="0">
            <a:spAutoFit/>
          </a:bodyPr>
          <a:lstStyle/>
          <a:p>
            <a:r>
              <a:rPr lang="en-US" sz="1400" dirty="0" smtClean="0">
                <a:solidFill>
                  <a:prstClr val="black"/>
                </a:solidFill>
                <a:latin typeface="Times New Roman" panose="02020603050405020304" pitchFamily="18" charset="0"/>
                <a:cs typeface="Times New Roman" panose="02020603050405020304" pitchFamily="18" charset="0"/>
              </a:rPr>
              <a:t>L1 to L2 = 17.0 units</a:t>
            </a:r>
          </a:p>
          <a:p>
            <a:r>
              <a:rPr lang="en-US" sz="1400" dirty="0" smtClean="0">
                <a:solidFill>
                  <a:prstClr val="black"/>
                </a:solidFill>
                <a:latin typeface="Times New Roman" panose="02020603050405020304" pitchFamily="18" charset="0"/>
                <a:cs typeface="Times New Roman" panose="02020603050405020304" pitchFamily="18" charset="0"/>
              </a:rPr>
              <a:t>L2 to MC = 7.6 units</a:t>
            </a:r>
            <a:endParaRPr lang="en-US" sz="1400" dirty="0">
              <a:solidFill>
                <a:prstClr val="black"/>
              </a:solidFill>
              <a:latin typeface="Times New Roman" panose="02020603050405020304" pitchFamily="18" charset="0"/>
              <a:cs typeface="Times New Roman" panose="02020603050405020304" pitchFamily="18" charset="0"/>
            </a:endParaRPr>
          </a:p>
        </p:txBody>
      </p:sp>
      <p:sp>
        <p:nvSpPr>
          <p:cNvPr id="43" name="TextBox 42"/>
          <p:cNvSpPr txBox="1"/>
          <p:nvPr/>
        </p:nvSpPr>
        <p:spPr>
          <a:xfrm>
            <a:off x="5017053" y="5140301"/>
            <a:ext cx="1799743" cy="523220"/>
          </a:xfrm>
          <a:prstGeom prst="rect">
            <a:avLst/>
          </a:prstGeom>
          <a:noFill/>
        </p:spPr>
        <p:txBody>
          <a:bodyPr wrap="square" rtlCol="0">
            <a:spAutoFit/>
          </a:bodyPr>
          <a:lstStyle/>
          <a:p>
            <a:r>
              <a:rPr lang="en-US" sz="1400" dirty="0" smtClean="0">
                <a:solidFill>
                  <a:prstClr val="black"/>
                </a:solidFill>
                <a:latin typeface="Times New Roman" panose="02020603050405020304" pitchFamily="18" charset="0"/>
                <a:cs typeface="Times New Roman" panose="02020603050405020304" pitchFamily="18" charset="0"/>
              </a:rPr>
              <a:t>L1 to L2   =   3.5 units</a:t>
            </a:r>
          </a:p>
          <a:p>
            <a:r>
              <a:rPr lang="en-US" sz="1400" dirty="0" smtClean="0">
                <a:solidFill>
                  <a:prstClr val="black"/>
                </a:solidFill>
                <a:latin typeface="Times New Roman" panose="02020603050405020304" pitchFamily="18" charset="0"/>
                <a:cs typeface="Times New Roman" panose="02020603050405020304" pitchFamily="18" charset="0"/>
              </a:rPr>
              <a:t>L2 to MC = 12.0 units</a:t>
            </a:r>
            <a:endParaRPr lang="en-US" sz="1400" dirty="0">
              <a:solidFill>
                <a:prstClr val="black"/>
              </a:solidFill>
              <a:latin typeface="Times New Roman" panose="02020603050405020304" pitchFamily="18" charset="0"/>
              <a:cs typeface="Times New Roman" panose="02020603050405020304" pitchFamily="18" charset="0"/>
            </a:endParaRPr>
          </a:p>
        </p:txBody>
      </p:sp>
      <p:sp>
        <p:nvSpPr>
          <p:cNvPr id="44" name="Rectangular Callout 43"/>
          <p:cNvSpPr/>
          <p:nvPr/>
        </p:nvSpPr>
        <p:spPr>
          <a:xfrm>
            <a:off x="266768" y="5732440"/>
            <a:ext cx="3545198" cy="692665"/>
          </a:xfrm>
          <a:prstGeom prst="wedgeRectCallout">
            <a:avLst>
              <a:gd name="adj1" fmla="val -6273"/>
              <a:gd name="adj2" fmla="val -138047"/>
            </a:avLst>
          </a:prstGeom>
          <a:solidFill>
            <a:schemeClr val="accent3">
              <a:alpha val="36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Optimized to reduce L2-MC distance.</a:t>
            </a:r>
            <a:br>
              <a:rPr lang="en-US" sz="1400" dirty="0" smtClean="0">
                <a:solidFill>
                  <a:schemeClr val="tx1"/>
                </a:solidFill>
              </a:rPr>
            </a:br>
            <a:r>
              <a:rPr lang="en-US" sz="1400" dirty="0" smtClean="0">
                <a:solidFill>
                  <a:schemeClr val="tx1"/>
                </a:solidFill>
              </a:rPr>
              <a:t>Not too different from current GPUs.</a:t>
            </a:r>
          </a:p>
        </p:txBody>
      </p:sp>
    </p:spTree>
    <p:extLst>
      <p:ext uri="{BB962C8B-B14F-4D97-AF65-F5344CB8AC3E}">
        <p14:creationId xmlns:p14="http://schemas.microsoft.com/office/powerpoint/2010/main" val="2454412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Interconnect Power Optimizations – Layout Optimization</a:t>
            </a:r>
            <a:endParaRPr lang="en-US" dirty="0"/>
          </a:p>
        </p:txBody>
      </p:sp>
      <p:sp>
        <p:nvSpPr>
          <p:cNvPr id="5" name="Rectangle 4"/>
          <p:cNvSpPr/>
          <p:nvPr/>
        </p:nvSpPr>
        <p:spPr>
          <a:xfrm>
            <a:off x="1602994" y="1955464"/>
            <a:ext cx="2425148" cy="3115917"/>
          </a:xfrm>
          <a:prstGeom prst="rect">
            <a:avLst/>
          </a:prstGeom>
          <a:solidFill>
            <a:sysClr val="window" lastClr="FFFFFF">
              <a:lumMod val="95000"/>
            </a:sys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6" name="Rectangle 5"/>
          <p:cNvSpPr/>
          <p:nvPr/>
        </p:nvSpPr>
        <p:spPr>
          <a:xfrm>
            <a:off x="2492545" y="2026694"/>
            <a:ext cx="770283" cy="278296"/>
          </a:xfrm>
          <a:prstGeom prst="rect">
            <a:avLst/>
          </a:prstGeom>
          <a:solidFill>
            <a:srgbClr val="B5EC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7" name="Rectangle 6"/>
          <p:cNvSpPr/>
          <p:nvPr/>
        </p:nvSpPr>
        <p:spPr>
          <a:xfrm>
            <a:off x="2492545" y="4714814"/>
            <a:ext cx="770283" cy="278296"/>
          </a:xfrm>
          <a:prstGeom prst="rect">
            <a:avLst/>
          </a:prstGeom>
          <a:solidFill>
            <a:srgbClr val="B5EC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8" name="Rectangle 7"/>
          <p:cNvSpPr/>
          <p:nvPr/>
        </p:nvSpPr>
        <p:spPr>
          <a:xfrm>
            <a:off x="3411916" y="2058169"/>
            <a:ext cx="521804" cy="152400"/>
          </a:xfrm>
          <a:prstGeom prst="rect">
            <a:avLst/>
          </a:prstGeom>
          <a:solidFill>
            <a:srgbClr val="F9D2B7"/>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9" name="Rectangle 8"/>
          <p:cNvSpPr/>
          <p:nvPr/>
        </p:nvSpPr>
        <p:spPr>
          <a:xfrm>
            <a:off x="2393981" y="2536903"/>
            <a:ext cx="151054" cy="834886"/>
          </a:xfrm>
          <a:prstGeom prst="rect">
            <a:avLst/>
          </a:prstGeom>
          <a:solidFill>
            <a:srgbClr val="D2ECB7"/>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0" name="Rectangle 9"/>
          <p:cNvSpPr/>
          <p:nvPr/>
        </p:nvSpPr>
        <p:spPr>
          <a:xfrm>
            <a:off x="2393153" y="3603702"/>
            <a:ext cx="151882" cy="834886"/>
          </a:xfrm>
          <a:prstGeom prst="rect">
            <a:avLst/>
          </a:prstGeom>
          <a:solidFill>
            <a:srgbClr val="D2ECB7"/>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1" name="Rectangle 10"/>
          <p:cNvSpPr/>
          <p:nvPr/>
        </p:nvSpPr>
        <p:spPr>
          <a:xfrm>
            <a:off x="3162918" y="2536903"/>
            <a:ext cx="158718" cy="834886"/>
          </a:xfrm>
          <a:prstGeom prst="rect">
            <a:avLst/>
          </a:prstGeom>
          <a:solidFill>
            <a:srgbClr val="D2ECB7"/>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2" name="Rectangle 11"/>
          <p:cNvSpPr/>
          <p:nvPr/>
        </p:nvSpPr>
        <p:spPr>
          <a:xfrm>
            <a:off x="3161262" y="3603702"/>
            <a:ext cx="159546" cy="834886"/>
          </a:xfrm>
          <a:prstGeom prst="rect">
            <a:avLst/>
          </a:prstGeom>
          <a:solidFill>
            <a:srgbClr val="D2ECB7"/>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3" name="Rectangle 12"/>
          <p:cNvSpPr/>
          <p:nvPr/>
        </p:nvSpPr>
        <p:spPr>
          <a:xfrm>
            <a:off x="1755083" y="2058169"/>
            <a:ext cx="521804" cy="152400"/>
          </a:xfrm>
          <a:prstGeom prst="rect">
            <a:avLst/>
          </a:prstGeom>
          <a:solidFill>
            <a:srgbClr val="F9D2B7"/>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4" name="Rectangle 13"/>
          <p:cNvSpPr/>
          <p:nvPr/>
        </p:nvSpPr>
        <p:spPr>
          <a:xfrm rot="5400000">
            <a:off x="1494181" y="2507087"/>
            <a:ext cx="521804" cy="134178"/>
          </a:xfrm>
          <a:prstGeom prst="rect">
            <a:avLst/>
          </a:prstGeom>
          <a:solidFill>
            <a:srgbClr val="F9D2B7"/>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5" name="Rectangle 14"/>
          <p:cNvSpPr/>
          <p:nvPr/>
        </p:nvSpPr>
        <p:spPr>
          <a:xfrm rot="5400000">
            <a:off x="1494181" y="4424685"/>
            <a:ext cx="521804" cy="134178"/>
          </a:xfrm>
          <a:prstGeom prst="rect">
            <a:avLst/>
          </a:prstGeom>
          <a:solidFill>
            <a:srgbClr val="F9D2B7"/>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6" name="Rectangle 15"/>
          <p:cNvSpPr/>
          <p:nvPr/>
        </p:nvSpPr>
        <p:spPr>
          <a:xfrm rot="10800000">
            <a:off x="1740882" y="4821596"/>
            <a:ext cx="521804" cy="134178"/>
          </a:xfrm>
          <a:prstGeom prst="rect">
            <a:avLst/>
          </a:prstGeom>
          <a:solidFill>
            <a:srgbClr val="F9D2B7"/>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7" name="Rectangle 16"/>
          <p:cNvSpPr/>
          <p:nvPr/>
        </p:nvSpPr>
        <p:spPr>
          <a:xfrm rot="5400000">
            <a:off x="3645306" y="2507087"/>
            <a:ext cx="521804" cy="134178"/>
          </a:xfrm>
          <a:prstGeom prst="rect">
            <a:avLst/>
          </a:prstGeom>
          <a:solidFill>
            <a:srgbClr val="F9D2B7"/>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8" name="Rectangle 17"/>
          <p:cNvSpPr/>
          <p:nvPr/>
        </p:nvSpPr>
        <p:spPr>
          <a:xfrm>
            <a:off x="3385066" y="4811655"/>
            <a:ext cx="521804" cy="134178"/>
          </a:xfrm>
          <a:prstGeom prst="rect">
            <a:avLst/>
          </a:prstGeom>
          <a:solidFill>
            <a:srgbClr val="F9D2B7"/>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19" name="Rectangle 18"/>
          <p:cNvSpPr/>
          <p:nvPr/>
        </p:nvSpPr>
        <p:spPr>
          <a:xfrm rot="5400000">
            <a:off x="3618153" y="4386823"/>
            <a:ext cx="521804" cy="134178"/>
          </a:xfrm>
          <a:prstGeom prst="rect">
            <a:avLst/>
          </a:prstGeom>
          <a:solidFill>
            <a:srgbClr val="F9D2B7"/>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20" name="Rectangle 19"/>
          <p:cNvSpPr/>
          <p:nvPr/>
        </p:nvSpPr>
        <p:spPr>
          <a:xfrm>
            <a:off x="4552088" y="1955464"/>
            <a:ext cx="2425148" cy="3115917"/>
          </a:xfrm>
          <a:prstGeom prst="rect">
            <a:avLst/>
          </a:prstGeom>
          <a:solidFill>
            <a:sysClr val="window" lastClr="FFFFFF">
              <a:lumMod val="95000"/>
            </a:sys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21" name="Rectangle 20"/>
          <p:cNvSpPr/>
          <p:nvPr/>
        </p:nvSpPr>
        <p:spPr>
          <a:xfrm rot="5400000">
            <a:off x="5417928" y="2810850"/>
            <a:ext cx="770283" cy="278296"/>
          </a:xfrm>
          <a:prstGeom prst="rect">
            <a:avLst/>
          </a:prstGeom>
          <a:solidFill>
            <a:srgbClr val="B5EC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22" name="Rectangle 21"/>
          <p:cNvSpPr/>
          <p:nvPr/>
        </p:nvSpPr>
        <p:spPr>
          <a:xfrm rot="5400000">
            <a:off x="5417927" y="3881997"/>
            <a:ext cx="770283" cy="278296"/>
          </a:xfrm>
          <a:prstGeom prst="rect">
            <a:avLst/>
          </a:prstGeom>
          <a:solidFill>
            <a:srgbClr val="B5EC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23" name="Rectangle 22"/>
          <p:cNvSpPr/>
          <p:nvPr/>
        </p:nvSpPr>
        <p:spPr>
          <a:xfrm>
            <a:off x="5343075" y="2536903"/>
            <a:ext cx="151054" cy="834886"/>
          </a:xfrm>
          <a:prstGeom prst="rect">
            <a:avLst/>
          </a:prstGeom>
          <a:solidFill>
            <a:srgbClr val="D2ECB7"/>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24" name="Rectangle 23"/>
          <p:cNvSpPr/>
          <p:nvPr/>
        </p:nvSpPr>
        <p:spPr>
          <a:xfrm>
            <a:off x="5342247" y="3603702"/>
            <a:ext cx="151882" cy="834886"/>
          </a:xfrm>
          <a:prstGeom prst="rect">
            <a:avLst/>
          </a:prstGeom>
          <a:solidFill>
            <a:srgbClr val="D2ECB7"/>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25" name="Rectangle 24"/>
          <p:cNvSpPr/>
          <p:nvPr/>
        </p:nvSpPr>
        <p:spPr>
          <a:xfrm>
            <a:off x="6112012" y="2536903"/>
            <a:ext cx="158718" cy="834886"/>
          </a:xfrm>
          <a:prstGeom prst="rect">
            <a:avLst/>
          </a:prstGeom>
          <a:solidFill>
            <a:srgbClr val="D2ECB7"/>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26" name="Rectangle 25"/>
          <p:cNvSpPr/>
          <p:nvPr/>
        </p:nvSpPr>
        <p:spPr>
          <a:xfrm>
            <a:off x="6110356" y="3603702"/>
            <a:ext cx="159546" cy="834886"/>
          </a:xfrm>
          <a:prstGeom prst="rect">
            <a:avLst/>
          </a:prstGeom>
          <a:solidFill>
            <a:srgbClr val="D2ECB7"/>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27" name="Rectangle 26"/>
          <p:cNvSpPr/>
          <p:nvPr/>
        </p:nvSpPr>
        <p:spPr>
          <a:xfrm>
            <a:off x="4601232" y="2050713"/>
            <a:ext cx="521804" cy="134178"/>
          </a:xfrm>
          <a:prstGeom prst="rect">
            <a:avLst/>
          </a:prstGeom>
          <a:solidFill>
            <a:srgbClr val="F9D2B7"/>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28" name="Rectangle 27"/>
          <p:cNvSpPr/>
          <p:nvPr/>
        </p:nvSpPr>
        <p:spPr>
          <a:xfrm>
            <a:off x="6395763" y="2039999"/>
            <a:ext cx="521804" cy="134178"/>
          </a:xfrm>
          <a:prstGeom prst="rect">
            <a:avLst/>
          </a:prstGeom>
          <a:solidFill>
            <a:srgbClr val="F9D2B7"/>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29" name="Rectangle 28"/>
          <p:cNvSpPr/>
          <p:nvPr/>
        </p:nvSpPr>
        <p:spPr>
          <a:xfrm>
            <a:off x="5803068" y="2044917"/>
            <a:ext cx="521804" cy="134178"/>
          </a:xfrm>
          <a:prstGeom prst="rect">
            <a:avLst/>
          </a:prstGeom>
          <a:solidFill>
            <a:srgbClr val="F9D2B7"/>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30" name="Rectangle 29"/>
          <p:cNvSpPr/>
          <p:nvPr/>
        </p:nvSpPr>
        <p:spPr>
          <a:xfrm>
            <a:off x="5207062" y="2044917"/>
            <a:ext cx="521804" cy="134178"/>
          </a:xfrm>
          <a:prstGeom prst="rect">
            <a:avLst/>
          </a:prstGeom>
          <a:solidFill>
            <a:srgbClr val="F9D2B7"/>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31" name="Rectangle 30"/>
          <p:cNvSpPr/>
          <p:nvPr/>
        </p:nvSpPr>
        <p:spPr>
          <a:xfrm>
            <a:off x="4601232" y="4888685"/>
            <a:ext cx="521804" cy="134178"/>
          </a:xfrm>
          <a:prstGeom prst="rect">
            <a:avLst/>
          </a:prstGeom>
          <a:solidFill>
            <a:srgbClr val="F9D2B7"/>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32" name="Rectangle 31"/>
          <p:cNvSpPr/>
          <p:nvPr/>
        </p:nvSpPr>
        <p:spPr>
          <a:xfrm>
            <a:off x="6395763" y="4877971"/>
            <a:ext cx="521804" cy="134178"/>
          </a:xfrm>
          <a:prstGeom prst="rect">
            <a:avLst/>
          </a:prstGeom>
          <a:solidFill>
            <a:srgbClr val="F9D2B7"/>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33" name="Rectangle 32"/>
          <p:cNvSpPr/>
          <p:nvPr/>
        </p:nvSpPr>
        <p:spPr>
          <a:xfrm>
            <a:off x="5803068" y="4882889"/>
            <a:ext cx="521804" cy="134178"/>
          </a:xfrm>
          <a:prstGeom prst="rect">
            <a:avLst/>
          </a:prstGeom>
          <a:solidFill>
            <a:srgbClr val="F9D2B7"/>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34" name="Rectangle 33"/>
          <p:cNvSpPr/>
          <p:nvPr/>
        </p:nvSpPr>
        <p:spPr>
          <a:xfrm>
            <a:off x="5207062" y="4882889"/>
            <a:ext cx="521804" cy="134178"/>
          </a:xfrm>
          <a:prstGeom prst="rect">
            <a:avLst/>
          </a:prstGeom>
          <a:solidFill>
            <a:srgbClr val="F9D2B7"/>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35" name="Rectangle 34"/>
          <p:cNvSpPr/>
          <p:nvPr/>
        </p:nvSpPr>
        <p:spPr>
          <a:xfrm>
            <a:off x="4922599" y="1468532"/>
            <a:ext cx="188908" cy="178905"/>
          </a:xfrm>
          <a:prstGeom prst="rect">
            <a:avLst/>
          </a:prstGeom>
          <a:solidFill>
            <a:srgbClr val="F9D2B7"/>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36" name="Rectangle 35"/>
          <p:cNvSpPr/>
          <p:nvPr/>
        </p:nvSpPr>
        <p:spPr>
          <a:xfrm>
            <a:off x="2354222" y="1495035"/>
            <a:ext cx="190813" cy="178905"/>
          </a:xfrm>
          <a:prstGeom prst="rect">
            <a:avLst/>
          </a:prstGeom>
          <a:solidFill>
            <a:srgbClr val="D2ECB7"/>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37" name="Rectangle 36"/>
          <p:cNvSpPr/>
          <p:nvPr/>
        </p:nvSpPr>
        <p:spPr>
          <a:xfrm>
            <a:off x="3730648" y="1490076"/>
            <a:ext cx="191295" cy="178905"/>
          </a:xfrm>
          <a:prstGeom prst="rect">
            <a:avLst/>
          </a:prstGeom>
          <a:solidFill>
            <a:srgbClr val="B5EC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38" name="TextBox 37"/>
          <p:cNvSpPr txBox="1"/>
          <p:nvPr/>
        </p:nvSpPr>
        <p:spPr>
          <a:xfrm>
            <a:off x="2545035" y="1408893"/>
            <a:ext cx="1096303" cy="338554"/>
          </a:xfrm>
          <a:prstGeom prst="rect">
            <a:avLst/>
          </a:prstGeom>
          <a:noFill/>
        </p:spPr>
        <p:txBody>
          <a:bodyPr wrap="square" rtlCol="0">
            <a:spAutoFit/>
          </a:bodyPr>
          <a:lstStyle/>
          <a:p>
            <a:r>
              <a:rPr lang="en-US" sz="1600" dirty="0" smtClean="0">
                <a:solidFill>
                  <a:prstClr val="black"/>
                </a:solidFill>
                <a:latin typeface="Times New Roman" panose="02020603050405020304" pitchFamily="18" charset="0"/>
                <a:cs typeface="Times New Roman" panose="02020603050405020304" pitchFamily="18" charset="0"/>
              </a:rPr>
              <a:t>L1-$</a:t>
            </a:r>
            <a:endParaRPr lang="en-US" sz="1600" dirty="0">
              <a:solidFill>
                <a:prstClr val="black"/>
              </a:solidFill>
              <a:latin typeface="Times New Roman" panose="02020603050405020304" pitchFamily="18" charset="0"/>
              <a:cs typeface="Times New Roman" panose="02020603050405020304" pitchFamily="18" charset="0"/>
            </a:endParaRPr>
          </a:p>
        </p:txBody>
      </p:sp>
      <p:sp>
        <p:nvSpPr>
          <p:cNvPr id="39" name="TextBox 38"/>
          <p:cNvSpPr txBox="1"/>
          <p:nvPr/>
        </p:nvSpPr>
        <p:spPr>
          <a:xfrm>
            <a:off x="3926487" y="1408908"/>
            <a:ext cx="835248" cy="338554"/>
          </a:xfrm>
          <a:prstGeom prst="rect">
            <a:avLst/>
          </a:prstGeom>
          <a:noFill/>
        </p:spPr>
        <p:txBody>
          <a:bodyPr wrap="square" rtlCol="0">
            <a:spAutoFit/>
          </a:bodyPr>
          <a:lstStyle/>
          <a:p>
            <a:r>
              <a:rPr lang="en-US" sz="1600" dirty="0" smtClean="0">
                <a:solidFill>
                  <a:prstClr val="black"/>
                </a:solidFill>
                <a:latin typeface="Times New Roman" panose="02020603050405020304" pitchFamily="18" charset="0"/>
                <a:cs typeface="Times New Roman" panose="02020603050405020304" pitchFamily="18" charset="0"/>
              </a:rPr>
              <a:t>L2-$</a:t>
            </a:r>
            <a:endParaRPr lang="en-US" sz="1600" dirty="0">
              <a:solidFill>
                <a:prstClr val="black"/>
              </a:solidFill>
              <a:latin typeface="Times New Roman" panose="02020603050405020304" pitchFamily="18" charset="0"/>
              <a:cs typeface="Times New Roman" panose="02020603050405020304" pitchFamily="18" charset="0"/>
            </a:endParaRPr>
          </a:p>
        </p:txBody>
      </p:sp>
      <p:sp>
        <p:nvSpPr>
          <p:cNvPr id="40" name="TextBox 39"/>
          <p:cNvSpPr txBox="1"/>
          <p:nvPr/>
        </p:nvSpPr>
        <p:spPr>
          <a:xfrm>
            <a:off x="5126990" y="1389849"/>
            <a:ext cx="1587655" cy="338554"/>
          </a:xfrm>
          <a:prstGeom prst="rect">
            <a:avLst/>
          </a:prstGeom>
          <a:noFill/>
        </p:spPr>
        <p:txBody>
          <a:bodyPr wrap="square" rtlCol="0">
            <a:spAutoFit/>
          </a:bodyPr>
          <a:lstStyle/>
          <a:p>
            <a:r>
              <a:rPr lang="en-US" sz="1600" dirty="0" smtClean="0">
                <a:solidFill>
                  <a:prstClr val="black"/>
                </a:solidFill>
                <a:latin typeface="Times New Roman" panose="02020603050405020304" pitchFamily="18" charset="0"/>
                <a:cs typeface="Times New Roman" panose="02020603050405020304" pitchFamily="18" charset="0"/>
              </a:rPr>
              <a:t>Mem Controller</a:t>
            </a:r>
            <a:endParaRPr lang="en-US" sz="1600" dirty="0">
              <a:solidFill>
                <a:prstClr val="black"/>
              </a:solidFill>
              <a:latin typeface="Times New Roman" panose="02020603050405020304" pitchFamily="18" charset="0"/>
              <a:cs typeface="Times New Roman" panose="02020603050405020304" pitchFamily="18" charset="0"/>
            </a:endParaRPr>
          </a:p>
        </p:txBody>
      </p:sp>
      <p:sp>
        <p:nvSpPr>
          <p:cNvPr id="41" name="Rectangle 40"/>
          <p:cNvSpPr/>
          <p:nvPr/>
        </p:nvSpPr>
        <p:spPr>
          <a:xfrm>
            <a:off x="2109890" y="1425376"/>
            <a:ext cx="4522304" cy="298176"/>
          </a:xfrm>
          <a:prstGeom prst="rect">
            <a:avLst/>
          </a:prstGeom>
          <a:noFill/>
          <a:ln w="9525" cap="flat" cmpd="sng" algn="ctr">
            <a:solidFill>
              <a:sysClr val="windowText" lastClr="000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42" name="TextBox 41"/>
          <p:cNvSpPr txBox="1"/>
          <p:nvPr/>
        </p:nvSpPr>
        <p:spPr>
          <a:xfrm>
            <a:off x="1915696" y="5140301"/>
            <a:ext cx="1799743" cy="523220"/>
          </a:xfrm>
          <a:prstGeom prst="rect">
            <a:avLst/>
          </a:prstGeom>
          <a:noFill/>
        </p:spPr>
        <p:txBody>
          <a:bodyPr wrap="square" rtlCol="0">
            <a:spAutoFit/>
          </a:bodyPr>
          <a:lstStyle/>
          <a:p>
            <a:r>
              <a:rPr lang="en-US" sz="1400" dirty="0" smtClean="0">
                <a:solidFill>
                  <a:prstClr val="black"/>
                </a:solidFill>
                <a:latin typeface="Times New Roman" panose="02020603050405020304" pitchFamily="18" charset="0"/>
                <a:cs typeface="Times New Roman" panose="02020603050405020304" pitchFamily="18" charset="0"/>
              </a:rPr>
              <a:t>L1 to L2 = 17.0 units</a:t>
            </a:r>
          </a:p>
          <a:p>
            <a:r>
              <a:rPr lang="en-US" sz="1400" dirty="0" smtClean="0">
                <a:solidFill>
                  <a:prstClr val="black"/>
                </a:solidFill>
                <a:latin typeface="Times New Roman" panose="02020603050405020304" pitchFamily="18" charset="0"/>
                <a:cs typeface="Times New Roman" panose="02020603050405020304" pitchFamily="18" charset="0"/>
              </a:rPr>
              <a:t>L2 to MC = 7.6 units</a:t>
            </a:r>
            <a:endParaRPr lang="en-US" sz="1400" dirty="0">
              <a:solidFill>
                <a:prstClr val="black"/>
              </a:solidFill>
              <a:latin typeface="Times New Roman" panose="02020603050405020304" pitchFamily="18" charset="0"/>
              <a:cs typeface="Times New Roman" panose="02020603050405020304" pitchFamily="18" charset="0"/>
            </a:endParaRPr>
          </a:p>
        </p:txBody>
      </p:sp>
      <p:sp>
        <p:nvSpPr>
          <p:cNvPr id="43" name="TextBox 42"/>
          <p:cNvSpPr txBox="1"/>
          <p:nvPr/>
        </p:nvSpPr>
        <p:spPr>
          <a:xfrm>
            <a:off x="5017053" y="5140301"/>
            <a:ext cx="1799743" cy="523220"/>
          </a:xfrm>
          <a:prstGeom prst="rect">
            <a:avLst/>
          </a:prstGeom>
          <a:noFill/>
        </p:spPr>
        <p:txBody>
          <a:bodyPr wrap="square" rtlCol="0">
            <a:spAutoFit/>
          </a:bodyPr>
          <a:lstStyle/>
          <a:p>
            <a:r>
              <a:rPr lang="en-US" sz="1400" dirty="0" smtClean="0">
                <a:solidFill>
                  <a:prstClr val="black"/>
                </a:solidFill>
                <a:latin typeface="Times New Roman" panose="02020603050405020304" pitchFamily="18" charset="0"/>
                <a:cs typeface="Times New Roman" panose="02020603050405020304" pitchFamily="18" charset="0"/>
              </a:rPr>
              <a:t>L1 to L2   =   3.5 units</a:t>
            </a:r>
          </a:p>
          <a:p>
            <a:r>
              <a:rPr lang="en-US" sz="1400" dirty="0" smtClean="0">
                <a:solidFill>
                  <a:prstClr val="black"/>
                </a:solidFill>
                <a:latin typeface="Times New Roman" panose="02020603050405020304" pitchFamily="18" charset="0"/>
                <a:cs typeface="Times New Roman" panose="02020603050405020304" pitchFamily="18" charset="0"/>
              </a:rPr>
              <a:t>L2 to MC = 12.0 units</a:t>
            </a:r>
            <a:endParaRPr lang="en-US" sz="1400" dirty="0">
              <a:solidFill>
                <a:prstClr val="black"/>
              </a:solidFill>
              <a:latin typeface="Times New Roman" panose="02020603050405020304" pitchFamily="18" charset="0"/>
              <a:cs typeface="Times New Roman" panose="02020603050405020304" pitchFamily="18" charset="0"/>
            </a:endParaRPr>
          </a:p>
        </p:txBody>
      </p:sp>
      <p:sp>
        <p:nvSpPr>
          <p:cNvPr id="44" name="Rectangular Callout 43"/>
          <p:cNvSpPr/>
          <p:nvPr/>
        </p:nvSpPr>
        <p:spPr>
          <a:xfrm>
            <a:off x="3511517" y="5636881"/>
            <a:ext cx="3145148" cy="692665"/>
          </a:xfrm>
          <a:prstGeom prst="wedgeRectCallout">
            <a:avLst>
              <a:gd name="adj1" fmla="val -2012"/>
              <a:gd name="adj2" fmla="val -119680"/>
            </a:avLst>
          </a:prstGeom>
          <a:solidFill>
            <a:schemeClr val="accent3">
              <a:alpha val="36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Optimized to reduce L1-L2 distance. </a:t>
            </a:r>
          </a:p>
        </p:txBody>
      </p:sp>
    </p:spTree>
    <p:extLst>
      <p:ext uri="{BB962C8B-B14F-4D97-AF65-F5344CB8AC3E}">
        <p14:creationId xmlns:p14="http://schemas.microsoft.com/office/powerpoint/2010/main" val="14561994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647" y="1434494"/>
            <a:ext cx="9138696" cy="2981202"/>
          </a:xfrm>
          <a:prstGeom prst="rect">
            <a:avLst/>
          </a:prstGeom>
        </p:spPr>
      </p:pic>
      <p:sp>
        <p:nvSpPr>
          <p:cNvPr id="2" name="Title 1"/>
          <p:cNvSpPr>
            <a:spLocks noGrp="1"/>
          </p:cNvSpPr>
          <p:nvPr>
            <p:ph type="title"/>
          </p:nvPr>
        </p:nvSpPr>
        <p:spPr/>
        <p:txBody>
          <a:bodyPr/>
          <a:lstStyle/>
          <a:p>
            <a:r>
              <a:rPr lang="en-US" dirty="0" smtClean="0"/>
              <a:t>Interconnect Power Optimizations – Layout Optimization</a:t>
            </a:r>
            <a:endParaRPr lang="en-US" dirty="0"/>
          </a:p>
        </p:txBody>
      </p:sp>
      <p:sp>
        <p:nvSpPr>
          <p:cNvPr id="45" name="TextBox 44"/>
          <p:cNvSpPr txBox="1"/>
          <p:nvPr/>
        </p:nvSpPr>
        <p:spPr>
          <a:xfrm>
            <a:off x="266768" y="4879732"/>
            <a:ext cx="8557497" cy="338554"/>
          </a:xfrm>
          <a:prstGeom prst="rect">
            <a:avLst/>
          </a:prstGeom>
          <a:noFill/>
        </p:spPr>
        <p:txBody>
          <a:bodyPr wrap="square" rtlCol="0">
            <a:spAutoFit/>
          </a:bodyPr>
          <a:lstStyle/>
          <a:p>
            <a:pPr algn="ctr">
              <a:spcAft>
                <a:spcPts val="600"/>
              </a:spcAft>
              <a:buClr>
                <a:schemeClr val="bg2"/>
              </a:buClr>
            </a:pPr>
            <a:r>
              <a:rPr lang="en-US" sz="1600" b="1" dirty="0" smtClean="0"/>
              <a:t>Interconnect power reduces by 48% on average when we use an L1-L2 distance optimized layout</a:t>
            </a:r>
          </a:p>
        </p:txBody>
      </p:sp>
    </p:spTree>
    <p:extLst>
      <p:ext uri="{BB962C8B-B14F-4D97-AF65-F5344CB8AC3E}">
        <p14:creationId xmlns:p14="http://schemas.microsoft.com/office/powerpoint/2010/main" val="2914606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smtClean="0"/>
              <a:t>Distance-based microbenchmarking is a promising approach to measure data movement power</a:t>
            </a:r>
          </a:p>
          <a:p>
            <a:endParaRPr lang="en-US" dirty="0"/>
          </a:p>
          <a:p>
            <a:r>
              <a:rPr lang="en-US" dirty="0" smtClean="0"/>
              <a:t>Over 14% of dynamic power can go towards on-chip data movement in today’s chips	</a:t>
            </a:r>
          </a:p>
          <a:p>
            <a:pPr lvl="1"/>
            <a:r>
              <a:rPr lang="en-US" dirty="0" smtClean="0"/>
              <a:t>Lesser than past estimates as we separated out data access power from data movement power</a:t>
            </a:r>
          </a:p>
          <a:p>
            <a:pPr lvl="1"/>
            <a:r>
              <a:rPr lang="en-US" dirty="0" smtClean="0"/>
              <a:t>Can increase to 22% by 7nm technology</a:t>
            </a:r>
          </a:p>
          <a:p>
            <a:pPr lvl="1"/>
            <a:endParaRPr lang="en-US" dirty="0"/>
          </a:p>
          <a:p>
            <a:r>
              <a:rPr lang="en-US" dirty="0" smtClean="0"/>
              <a:t>Optimizing on-chip interconnects to reduce the distance of frequently accessed portions can reduce on-chip data movement power by 48%</a:t>
            </a:r>
            <a:endParaRPr lang="en-US" dirty="0"/>
          </a:p>
        </p:txBody>
      </p:sp>
    </p:spTree>
    <p:extLst>
      <p:ext uri="{BB962C8B-B14F-4D97-AF65-F5344CB8AC3E}">
        <p14:creationId xmlns:p14="http://schemas.microsoft.com/office/powerpoint/2010/main" val="111682451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306388"/>
            <a:ext cx="7680325" cy="474662"/>
          </a:xfrm>
        </p:spPr>
        <p:txBody>
          <a:bodyPr/>
          <a:lstStyle/>
          <a:p>
            <a:pPr>
              <a:defRPr/>
            </a:pPr>
            <a:r>
              <a:rPr lang="en-US" dirty="0"/>
              <a:t>Disclaimer &amp; Attribution</a:t>
            </a:r>
          </a:p>
        </p:txBody>
      </p:sp>
      <p:sp>
        <p:nvSpPr>
          <p:cNvPr id="33795" name="Content Placeholder 2"/>
          <p:cNvSpPr>
            <a:spLocks noGrp="1"/>
          </p:cNvSpPr>
          <p:nvPr>
            <p:ph idx="1"/>
          </p:nvPr>
        </p:nvSpPr>
        <p:spPr>
          <a:xfrm>
            <a:off x="274638" y="1381125"/>
            <a:ext cx="8594725" cy="4937125"/>
          </a:xfrm>
        </p:spPr>
        <p:txBody>
          <a:bodyPr anchor="b"/>
          <a:lstStyle/>
          <a:p>
            <a:pPr marL="0" indent="0" defTabSz="652463">
              <a:buFont typeface="Wingdings 3" panose="05040102010807070707" pitchFamily="18" charset="2"/>
              <a:buNone/>
            </a:pPr>
            <a:r>
              <a:rPr lang="en-US" altLang="en-US" sz="1200" dirty="0" smtClean="0"/>
              <a:t>The information presented in this document is for informational purposes only and may contain technical inaccuracies, omissions and typographical errors.</a:t>
            </a:r>
            <a:br>
              <a:rPr lang="en-US" altLang="en-US" sz="1200" dirty="0" smtClean="0"/>
            </a:br>
            <a:endParaRPr lang="en-US" altLang="en-US" sz="1200" dirty="0" smtClean="0"/>
          </a:p>
          <a:p>
            <a:pPr marL="0" indent="0" defTabSz="652463">
              <a:buFont typeface="Wingdings 3" panose="05040102010807070707" pitchFamily="18" charset="2"/>
              <a:buNone/>
            </a:pPr>
            <a:r>
              <a:rPr lang="en-US" altLang="en-US" sz="1200" dirty="0" smtClean="0"/>
              <a:t>The information contained herein is subject to change and may be rendered inaccurate for many reasons, including but not limited to product and roadmap changes, component and motherboard version changes, new model and/or product releases, product differences between differing manufacturers, software changes, BIOS flashes, firmware upgrades, or the like. AMD assumes no obligation to update or otherwise correct or revise this information. However, AMD reserves the right to revise this information and to make changes from time to time to the content hereof without obligation of AMD to notify any person of such revisions or changes.</a:t>
            </a:r>
            <a:br>
              <a:rPr lang="en-US" altLang="en-US" sz="1200" dirty="0" smtClean="0"/>
            </a:br>
            <a:endParaRPr lang="en-US" altLang="en-US" sz="1200" dirty="0" smtClean="0"/>
          </a:p>
          <a:p>
            <a:pPr marL="0" indent="0" defTabSz="652463">
              <a:buFont typeface="Wingdings 3" panose="05040102010807070707" pitchFamily="18" charset="2"/>
              <a:buNone/>
            </a:pPr>
            <a:r>
              <a:rPr lang="en-US" altLang="en-US" sz="1200" dirty="0" smtClean="0"/>
              <a:t>AMD MAKES NO REPRESENTATIONS OR WARRANTIES WITH RESPECT TO THE CONTENTS HEREOF AND ASSUMES NO RESPONSIBILITY FOR ANY INACCURACIES, ERRORS OR OMISSIONS THAT MAY APPEAR IN THIS INFORMATION.</a:t>
            </a:r>
            <a:br>
              <a:rPr lang="en-US" altLang="en-US" sz="1200" dirty="0" smtClean="0"/>
            </a:br>
            <a:endParaRPr lang="en-US" altLang="en-US" sz="1200" dirty="0" smtClean="0"/>
          </a:p>
          <a:p>
            <a:pPr marL="0" indent="0" defTabSz="652463">
              <a:buFont typeface="Wingdings 3" panose="05040102010807070707" pitchFamily="18" charset="2"/>
              <a:buNone/>
            </a:pPr>
            <a:r>
              <a:rPr lang="en-US" altLang="en-US" sz="1200" dirty="0" smtClean="0"/>
              <a:t>AMD SPECIFICALLY DISCLAIMS ANY IMPLIED WARRANTIES OF MERCHANTABILITY OR FITNESS FOR ANY PARTICULAR PURPOSE. IN NO EVENT WILL AMD BE LIABLE TO ANY PERSON FOR ANY DIRECT, INDIRECT, SPECIAL OR OTHER CONSEQUENTIAL DAMAGES ARISING FROM THE USE OF ANY INFORMATION CONTAINED HEREIN, EVEN IF AMD IS EXPRESSLY ADVISED OF THE POSSIBILITY OF SUCH DAMAGES.</a:t>
            </a:r>
          </a:p>
          <a:p>
            <a:pPr marL="0" indent="0" algn="just" defTabSz="652463">
              <a:buFont typeface="Wingdings 3" panose="05040102010807070707" pitchFamily="18" charset="2"/>
              <a:buNone/>
            </a:pPr>
            <a:endParaRPr lang="en-US" altLang="en-US" sz="1200" b="1" u="sng" dirty="0" smtClean="0"/>
          </a:p>
          <a:p>
            <a:pPr marL="0" indent="0" algn="just" defTabSz="652463">
              <a:buFont typeface="Wingdings 3" panose="05040102010807070707" pitchFamily="18" charset="2"/>
              <a:buNone/>
            </a:pPr>
            <a:r>
              <a:rPr lang="en-US" altLang="en-US" sz="1200" b="1" u="sng" dirty="0" smtClean="0"/>
              <a:t>ATTRIBUTION</a:t>
            </a:r>
          </a:p>
          <a:p>
            <a:pPr marL="0" indent="0" defTabSz="652463">
              <a:buFont typeface="Wingdings 3" panose="05040102010807070707" pitchFamily="18" charset="2"/>
              <a:buNone/>
            </a:pPr>
            <a:r>
              <a:rPr lang="en-US" altLang="en-US" sz="1200" dirty="0" smtClean="0"/>
              <a:t>© 2016 Advanced Micro Devices, Inc. All rights reserved. AMD, the AMD Arrow logo, AMD FirePro, and combinations thereof are trademarks of Advanced Micro Devices, Inc. in the United States and/or other jurisdictions. OpenCL is a trademark of Apple, Inc. used by permission by Khronos. Other names are for informational purposes only and may be trademarks of their respective owners.</a:t>
            </a:r>
          </a:p>
        </p:txBody>
      </p:sp>
    </p:spTree>
    <p:extLst>
      <p:ext uri="{BB962C8B-B14F-4D97-AF65-F5344CB8AC3E}">
        <p14:creationId xmlns:p14="http://schemas.microsoft.com/office/powerpoint/2010/main" val="41531355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State-of-the-art Measurement Approach</a:t>
            </a:r>
            <a:endParaRPr lang="en-US" dirty="0"/>
          </a:p>
        </p:txBody>
      </p:sp>
      <p:sp>
        <p:nvSpPr>
          <p:cNvPr id="3" name="Content Placeholder 2"/>
          <p:cNvSpPr>
            <a:spLocks noGrp="1"/>
          </p:cNvSpPr>
          <p:nvPr>
            <p:ph idx="1"/>
          </p:nvPr>
        </p:nvSpPr>
        <p:spPr>
          <a:xfrm>
            <a:off x="274388" y="4083273"/>
            <a:ext cx="8595360" cy="1935744"/>
          </a:xfrm>
        </p:spPr>
        <p:txBody>
          <a:bodyPr/>
          <a:lstStyle/>
          <a:p>
            <a:pPr>
              <a:spcAft>
                <a:spcPts val="600"/>
              </a:spcAft>
              <a:buClr>
                <a:schemeClr val="bg2"/>
              </a:buClr>
            </a:pPr>
            <a:r>
              <a:rPr lang="en-US" dirty="0" smtClean="0"/>
              <a:t>E</a:t>
            </a:r>
            <a:r>
              <a:rPr lang="en-US" baseline="-25000" dirty="0" smtClean="0"/>
              <a:t>L2 </a:t>
            </a:r>
            <a:r>
              <a:rPr lang="en-US" dirty="0" smtClean="0"/>
              <a:t>= Energy consumed by L2 microbenchmark</a:t>
            </a:r>
            <a:endParaRPr lang="en-US" dirty="0"/>
          </a:p>
          <a:p>
            <a:pPr>
              <a:spcAft>
                <a:spcPts val="600"/>
              </a:spcAft>
              <a:buClr>
                <a:schemeClr val="bg2"/>
              </a:buClr>
            </a:pPr>
            <a:r>
              <a:rPr lang="en-US" dirty="0" smtClean="0"/>
              <a:t>E</a:t>
            </a:r>
            <a:r>
              <a:rPr lang="en-US" baseline="-25000" dirty="0" smtClean="0"/>
              <a:t>L1 </a:t>
            </a:r>
            <a:r>
              <a:rPr lang="en-US" dirty="0"/>
              <a:t>= Energy </a:t>
            </a:r>
            <a:r>
              <a:rPr lang="en-US" dirty="0" smtClean="0"/>
              <a:t>consumed by L1 microbenchmark</a:t>
            </a:r>
          </a:p>
          <a:p>
            <a:pPr>
              <a:spcAft>
                <a:spcPts val="600"/>
              </a:spcAft>
              <a:buClr>
                <a:schemeClr val="bg2"/>
              </a:buClr>
            </a:pPr>
            <a:r>
              <a:rPr lang="en-US" dirty="0" smtClean="0"/>
              <a:t>Energy cost of moving data from L2 to L1 = </a:t>
            </a:r>
            <a:r>
              <a:rPr lang="en-US" b="1" dirty="0" smtClean="0"/>
              <a:t>E</a:t>
            </a:r>
            <a:r>
              <a:rPr lang="en-US" b="1" baseline="-25000" dirty="0" smtClean="0"/>
              <a:t>L2  </a:t>
            </a:r>
            <a:r>
              <a:rPr lang="en-US" b="1" dirty="0" smtClean="0"/>
              <a:t>-</a:t>
            </a:r>
            <a:r>
              <a:rPr lang="en-US" b="1" baseline="-25000" dirty="0" smtClean="0"/>
              <a:t>  </a:t>
            </a:r>
            <a:r>
              <a:rPr lang="en-US" b="1" dirty="0" smtClean="0"/>
              <a:t>E</a:t>
            </a:r>
            <a:r>
              <a:rPr lang="en-US" b="1" baseline="-25000" dirty="0" smtClean="0"/>
              <a:t>L1</a:t>
            </a:r>
          </a:p>
          <a:p>
            <a:pPr>
              <a:spcAft>
                <a:spcPts val="600"/>
              </a:spcAft>
              <a:buClr>
                <a:schemeClr val="bg2"/>
              </a:buClr>
            </a:pPr>
            <a:r>
              <a:rPr lang="en-US" b="1" dirty="0" smtClean="0"/>
              <a:t>Issue:</a:t>
            </a:r>
            <a:r>
              <a:rPr lang="en-US" dirty="0" smtClean="0"/>
              <a:t> Over-estimation of data-movement energy</a:t>
            </a:r>
            <a:endParaRPr lang="en-US" dirty="0"/>
          </a:p>
          <a:p>
            <a:pPr marL="0" indent="0">
              <a:buNone/>
            </a:pPr>
            <a:endParaRPr lang="en-US" dirty="0"/>
          </a:p>
        </p:txBody>
      </p:sp>
      <p:sp>
        <p:nvSpPr>
          <p:cNvPr id="9" name="TextBox 8"/>
          <p:cNvSpPr txBox="1"/>
          <p:nvPr/>
        </p:nvSpPr>
        <p:spPr>
          <a:xfrm>
            <a:off x="753691" y="3335685"/>
            <a:ext cx="7636754" cy="276999"/>
          </a:xfrm>
          <a:prstGeom prst="rect">
            <a:avLst/>
          </a:prstGeom>
          <a:noFill/>
        </p:spPr>
        <p:txBody>
          <a:bodyPr wrap="square" rtlCol="0">
            <a:spAutoFit/>
          </a:bodyPr>
          <a:lstStyle/>
          <a:p>
            <a:pPr algn="ctr">
              <a:spcAft>
                <a:spcPts val="600"/>
              </a:spcAft>
              <a:buClr>
                <a:schemeClr val="bg2"/>
              </a:buClr>
            </a:pPr>
            <a:r>
              <a:rPr lang="en-US" sz="1200" i="1" dirty="0"/>
              <a:t>G. </a:t>
            </a:r>
            <a:r>
              <a:rPr lang="en-US" sz="1200" i="1" dirty="0" smtClean="0"/>
              <a:t>Kestor et al., "</a:t>
            </a:r>
            <a:r>
              <a:rPr lang="en-US" sz="1200" i="1" dirty="0"/>
              <a:t>Quantifying the energy cost of data movement in scientific </a:t>
            </a:r>
            <a:r>
              <a:rPr lang="en-US" sz="1200" i="1" dirty="0" smtClean="0"/>
              <a:t>applications,” IISWC 2013</a:t>
            </a:r>
          </a:p>
        </p:txBody>
      </p:sp>
      <p:cxnSp>
        <p:nvCxnSpPr>
          <p:cNvPr id="6" name="Straight Connector 5"/>
          <p:cNvCxnSpPr/>
          <p:nvPr/>
        </p:nvCxnSpPr>
        <p:spPr>
          <a:xfrm>
            <a:off x="2406869" y="1502979"/>
            <a:ext cx="0" cy="1375576"/>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4014757" y="1502979"/>
            <a:ext cx="0" cy="1375576"/>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5719029" y="1502979"/>
            <a:ext cx="0" cy="1375576"/>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Arrow Connector 12"/>
          <p:cNvCxnSpPr/>
          <p:nvPr/>
        </p:nvCxnSpPr>
        <p:spPr>
          <a:xfrm flipH="1">
            <a:off x="2406869" y="1778000"/>
            <a:ext cx="3312160" cy="0"/>
          </a:xfrm>
          <a:prstGeom prst="straightConnector1">
            <a:avLst/>
          </a:prstGeom>
          <a:ln w="15875">
            <a:headEnd type="oval" w="med" len="med"/>
            <a:tailEnd type="stealth" w="lg" len="lg"/>
          </a:ln>
        </p:spPr>
        <p:style>
          <a:lnRef idx="1">
            <a:schemeClr val="dk1"/>
          </a:lnRef>
          <a:fillRef idx="0">
            <a:schemeClr val="dk1"/>
          </a:fillRef>
          <a:effectRef idx="0">
            <a:schemeClr val="dk1"/>
          </a:effectRef>
          <a:fontRef idx="minor">
            <a:schemeClr val="tx1"/>
          </a:fontRef>
        </p:style>
      </p:cxnSp>
      <p:cxnSp>
        <p:nvCxnSpPr>
          <p:cNvPr id="15" name="Straight Arrow Connector 14"/>
          <p:cNvCxnSpPr/>
          <p:nvPr/>
        </p:nvCxnSpPr>
        <p:spPr>
          <a:xfrm flipH="1">
            <a:off x="2406869" y="2357120"/>
            <a:ext cx="1607888" cy="0"/>
          </a:xfrm>
          <a:prstGeom prst="straightConnector1">
            <a:avLst/>
          </a:prstGeom>
          <a:ln w="15875">
            <a:headEnd type="oval" w="med" len="med"/>
            <a:tailEnd type="stealth" w="lg" len="lg"/>
          </a:ln>
        </p:spPr>
        <p:style>
          <a:lnRef idx="1">
            <a:schemeClr val="dk1"/>
          </a:lnRef>
          <a:fillRef idx="0">
            <a:schemeClr val="dk1"/>
          </a:fillRef>
          <a:effectRef idx="0">
            <a:schemeClr val="dk1"/>
          </a:effectRef>
          <a:fontRef idx="minor">
            <a:schemeClr val="tx1"/>
          </a:fontRef>
        </p:style>
      </p:cxnSp>
      <p:sp>
        <p:nvSpPr>
          <p:cNvPr id="17" name="TextBox 16"/>
          <p:cNvSpPr txBox="1"/>
          <p:nvPr/>
        </p:nvSpPr>
        <p:spPr>
          <a:xfrm>
            <a:off x="1860243" y="1096727"/>
            <a:ext cx="1093252" cy="369332"/>
          </a:xfrm>
          <a:prstGeom prst="rect">
            <a:avLst/>
          </a:prstGeom>
          <a:noFill/>
        </p:spPr>
        <p:txBody>
          <a:bodyPr wrap="square" rtlCol="0">
            <a:spAutoFit/>
          </a:bodyPr>
          <a:lstStyle/>
          <a:p>
            <a:pPr algn="ctr">
              <a:spcAft>
                <a:spcPts val="600"/>
              </a:spcAft>
              <a:buClr>
                <a:schemeClr val="bg2"/>
              </a:buClr>
            </a:pPr>
            <a:r>
              <a:rPr lang="en-US" dirty="0" smtClean="0"/>
              <a:t>REG</a:t>
            </a:r>
          </a:p>
        </p:txBody>
      </p:sp>
      <p:sp>
        <p:nvSpPr>
          <p:cNvPr id="18" name="TextBox 17"/>
          <p:cNvSpPr txBox="1"/>
          <p:nvPr/>
        </p:nvSpPr>
        <p:spPr>
          <a:xfrm>
            <a:off x="3684557" y="1096727"/>
            <a:ext cx="660400" cy="369332"/>
          </a:xfrm>
          <a:prstGeom prst="rect">
            <a:avLst/>
          </a:prstGeom>
          <a:noFill/>
        </p:spPr>
        <p:txBody>
          <a:bodyPr wrap="square" rtlCol="0">
            <a:spAutoFit/>
          </a:bodyPr>
          <a:lstStyle/>
          <a:p>
            <a:pPr algn="ctr">
              <a:spcAft>
                <a:spcPts val="600"/>
              </a:spcAft>
              <a:buClr>
                <a:schemeClr val="bg2"/>
              </a:buClr>
            </a:pPr>
            <a:r>
              <a:rPr lang="en-US" dirty="0" smtClean="0"/>
              <a:t>L1</a:t>
            </a:r>
          </a:p>
        </p:txBody>
      </p:sp>
      <p:sp>
        <p:nvSpPr>
          <p:cNvPr id="19" name="TextBox 18"/>
          <p:cNvSpPr txBox="1"/>
          <p:nvPr/>
        </p:nvSpPr>
        <p:spPr>
          <a:xfrm>
            <a:off x="5388829" y="1096727"/>
            <a:ext cx="660400" cy="369332"/>
          </a:xfrm>
          <a:prstGeom prst="rect">
            <a:avLst/>
          </a:prstGeom>
          <a:noFill/>
        </p:spPr>
        <p:txBody>
          <a:bodyPr wrap="square" rtlCol="0">
            <a:spAutoFit/>
          </a:bodyPr>
          <a:lstStyle/>
          <a:p>
            <a:pPr algn="ctr">
              <a:spcAft>
                <a:spcPts val="600"/>
              </a:spcAft>
              <a:buClr>
                <a:schemeClr val="bg2"/>
              </a:buClr>
            </a:pPr>
            <a:r>
              <a:rPr lang="en-US" dirty="0" smtClean="0"/>
              <a:t>L2</a:t>
            </a:r>
          </a:p>
        </p:txBody>
      </p:sp>
      <p:sp>
        <p:nvSpPr>
          <p:cNvPr id="20" name="TextBox 19"/>
          <p:cNvSpPr txBox="1"/>
          <p:nvPr/>
        </p:nvSpPr>
        <p:spPr>
          <a:xfrm>
            <a:off x="5923280" y="1615440"/>
            <a:ext cx="721360" cy="369332"/>
          </a:xfrm>
          <a:prstGeom prst="rect">
            <a:avLst/>
          </a:prstGeom>
          <a:noFill/>
        </p:spPr>
        <p:txBody>
          <a:bodyPr wrap="square" rtlCol="0">
            <a:spAutoFit/>
          </a:bodyPr>
          <a:lstStyle/>
          <a:p>
            <a:pPr>
              <a:spcAft>
                <a:spcPts val="600"/>
              </a:spcAft>
              <a:buClr>
                <a:schemeClr val="bg2"/>
              </a:buClr>
            </a:pPr>
            <a:r>
              <a:rPr lang="en-US" dirty="0" smtClean="0"/>
              <a:t>E</a:t>
            </a:r>
            <a:r>
              <a:rPr lang="en-US" baseline="-25000" dirty="0" smtClean="0"/>
              <a:t>L2</a:t>
            </a:r>
          </a:p>
        </p:txBody>
      </p:sp>
      <p:sp>
        <p:nvSpPr>
          <p:cNvPr id="21" name="TextBox 20"/>
          <p:cNvSpPr txBox="1"/>
          <p:nvPr/>
        </p:nvSpPr>
        <p:spPr>
          <a:xfrm>
            <a:off x="4145532" y="2156257"/>
            <a:ext cx="721360" cy="369332"/>
          </a:xfrm>
          <a:prstGeom prst="rect">
            <a:avLst/>
          </a:prstGeom>
          <a:noFill/>
        </p:spPr>
        <p:txBody>
          <a:bodyPr wrap="square" rtlCol="0">
            <a:spAutoFit/>
          </a:bodyPr>
          <a:lstStyle/>
          <a:p>
            <a:pPr>
              <a:spcAft>
                <a:spcPts val="600"/>
              </a:spcAft>
              <a:buClr>
                <a:schemeClr val="bg2"/>
              </a:buClr>
            </a:pPr>
            <a:r>
              <a:rPr lang="en-US" dirty="0" smtClean="0"/>
              <a:t>E</a:t>
            </a:r>
            <a:r>
              <a:rPr lang="en-US" baseline="-25000" dirty="0" smtClean="0"/>
              <a:t>L1</a:t>
            </a:r>
          </a:p>
        </p:txBody>
      </p:sp>
      <p:sp>
        <p:nvSpPr>
          <p:cNvPr id="22" name="TextBox 21"/>
          <p:cNvSpPr txBox="1"/>
          <p:nvPr/>
        </p:nvSpPr>
        <p:spPr>
          <a:xfrm>
            <a:off x="4065098" y="1461550"/>
            <a:ext cx="1858182" cy="307777"/>
          </a:xfrm>
          <a:prstGeom prst="rect">
            <a:avLst/>
          </a:prstGeom>
          <a:noFill/>
        </p:spPr>
        <p:txBody>
          <a:bodyPr wrap="square" rtlCol="0">
            <a:spAutoFit/>
          </a:bodyPr>
          <a:lstStyle/>
          <a:p>
            <a:pPr>
              <a:spcAft>
                <a:spcPts val="600"/>
              </a:spcAft>
              <a:buClr>
                <a:schemeClr val="bg2"/>
              </a:buClr>
            </a:pPr>
            <a:r>
              <a:rPr lang="en-US" sz="1400" i="1" dirty="0" smtClean="0"/>
              <a:t>L2 microbenchmark </a:t>
            </a:r>
          </a:p>
        </p:txBody>
      </p:sp>
      <p:sp>
        <p:nvSpPr>
          <p:cNvPr id="23" name="TextBox 22"/>
          <p:cNvSpPr txBox="1"/>
          <p:nvPr/>
        </p:nvSpPr>
        <p:spPr>
          <a:xfrm>
            <a:off x="2406869" y="2049343"/>
            <a:ext cx="1858182" cy="307777"/>
          </a:xfrm>
          <a:prstGeom prst="rect">
            <a:avLst/>
          </a:prstGeom>
          <a:noFill/>
        </p:spPr>
        <p:txBody>
          <a:bodyPr wrap="square" rtlCol="0">
            <a:spAutoFit/>
          </a:bodyPr>
          <a:lstStyle/>
          <a:p>
            <a:pPr>
              <a:spcAft>
                <a:spcPts val="600"/>
              </a:spcAft>
              <a:buClr>
                <a:schemeClr val="bg2"/>
              </a:buClr>
            </a:pPr>
            <a:r>
              <a:rPr lang="en-US" sz="1400" i="1" dirty="0" smtClean="0"/>
              <a:t>L1 microbenchmark </a:t>
            </a:r>
          </a:p>
        </p:txBody>
      </p:sp>
    </p:spTree>
    <p:extLst>
      <p:ext uri="{BB962C8B-B14F-4D97-AF65-F5344CB8AC3E}">
        <p14:creationId xmlns:p14="http://schemas.microsoft.com/office/powerpoint/2010/main" val="2856523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P spid="18" grpId="0"/>
      <p:bldP spid="19" grpId="0"/>
      <p:bldP spid="20" grpId="0"/>
      <p:bldP spid="21" grpId="0"/>
      <p:bldP spid="22" grpId="0"/>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State-of-the-art Measurement </a:t>
            </a:r>
            <a:r>
              <a:rPr lang="en-US" dirty="0" smtClean="0"/>
              <a:t>Approach: Limitation</a:t>
            </a:r>
            <a:endParaRPr lang="en-US" dirty="0"/>
          </a:p>
        </p:txBody>
      </p:sp>
      <p:sp>
        <p:nvSpPr>
          <p:cNvPr id="5" name="Rectangle 4"/>
          <p:cNvSpPr/>
          <p:nvPr/>
        </p:nvSpPr>
        <p:spPr>
          <a:xfrm>
            <a:off x="2535609" y="1191089"/>
            <a:ext cx="1503123" cy="584803"/>
          </a:xfrm>
          <a:prstGeom prst="rect">
            <a:avLst/>
          </a:prstGeom>
          <a:solidFill>
            <a:schemeClr val="accent1">
              <a:lumMod val="40000"/>
              <a:lumOff val="6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Compute</a:t>
            </a:r>
          </a:p>
        </p:txBody>
      </p:sp>
      <p:sp>
        <p:nvSpPr>
          <p:cNvPr id="25" name="Rectangle 24"/>
          <p:cNvSpPr/>
          <p:nvPr/>
        </p:nvSpPr>
        <p:spPr>
          <a:xfrm>
            <a:off x="2535609" y="2039242"/>
            <a:ext cx="1503123" cy="584803"/>
          </a:xfrm>
          <a:prstGeom prst="rect">
            <a:avLst/>
          </a:prstGeom>
          <a:solidFill>
            <a:schemeClr val="accent1">
              <a:lumMod val="40000"/>
              <a:lumOff val="6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L1</a:t>
            </a:r>
          </a:p>
        </p:txBody>
      </p:sp>
      <p:sp>
        <p:nvSpPr>
          <p:cNvPr id="28" name="Rectangle 27"/>
          <p:cNvSpPr/>
          <p:nvPr/>
        </p:nvSpPr>
        <p:spPr>
          <a:xfrm>
            <a:off x="2535608" y="2922658"/>
            <a:ext cx="1503123" cy="584803"/>
          </a:xfrm>
          <a:prstGeom prst="rect">
            <a:avLst/>
          </a:prstGeom>
          <a:solidFill>
            <a:schemeClr val="accent1">
              <a:lumMod val="40000"/>
              <a:lumOff val="6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Interconnect</a:t>
            </a:r>
          </a:p>
        </p:txBody>
      </p:sp>
      <p:sp>
        <p:nvSpPr>
          <p:cNvPr id="29" name="Rectangle 28"/>
          <p:cNvSpPr/>
          <p:nvPr/>
        </p:nvSpPr>
        <p:spPr>
          <a:xfrm>
            <a:off x="2535607" y="3803431"/>
            <a:ext cx="1503123" cy="584803"/>
          </a:xfrm>
          <a:prstGeom prst="rect">
            <a:avLst/>
          </a:prstGeom>
          <a:solidFill>
            <a:schemeClr val="accent1">
              <a:lumMod val="40000"/>
              <a:lumOff val="6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L2</a:t>
            </a:r>
          </a:p>
        </p:txBody>
      </p:sp>
      <p:cxnSp>
        <p:nvCxnSpPr>
          <p:cNvPr id="7" name="Straight Arrow Connector 6"/>
          <p:cNvCxnSpPr/>
          <p:nvPr/>
        </p:nvCxnSpPr>
        <p:spPr>
          <a:xfrm flipV="1">
            <a:off x="2853562" y="3507461"/>
            <a:ext cx="0" cy="2959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flipV="1">
            <a:off x="3717162" y="3511876"/>
            <a:ext cx="0" cy="2959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p:cNvCxnSpPr/>
          <p:nvPr/>
        </p:nvCxnSpPr>
        <p:spPr>
          <a:xfrm flipV="1">
            <a:off x="2853562" y="2626688"/>
            <a:ext cx="0" cy="2959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p:nvPr/>
        </p:nvCxnSpPr>
        <p:spPr>
          <a:xfrm flipV="1">
            <a:off x="3717162" y="2631103"/>
            <a:ext cx="0" cy="2959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p:cNvCxnSpPr/>
          <p:nvPr/>
        </p:nvCxnSpPr>
        <p:spPr>
          <a:xfrm flipV="1">
            <a:off x="2853562" y="1743272"/>
            <a:ext cx="0" cy="2959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p:cNvCxnSpPr/>
          <p:nvPr/>
        </p:nvCxnSpPr>
        <p:spPr>
          <a:xfrm flipV="1">
            <a:off x="3717162" y="1747687"/>
            <a:ext cx="0" cy="2959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Rectangle 34"/>
          <p:cNvSpPr/>
          <p:nvPr/>
        </p:nvSpPr>
        <p:spPr>
          <a:xfrm>
            <a:off x="5304091" y="1194984"/>
            <a:ext cx="1503123" cy="584803"/>
          </a:xfrm>
          <a:prstGeom prst="rect">
            <a:avLst/>
          </a:prstGeom>
          <a:solidFill>
            <a:schemeClr val="accent4">
              <a:lumMod val="40000"/>
              <a:lumOff val="6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Compute</a:t>
            </a:r>
          </a:p>
        </p:txBody>
      </p:sp>
      <p:sp>
        <p:nvSpPr>
          <p:cNvPr id="36" name="Rectangle 35"/>
          <p:cNvSpPr/>
          <p:nvPr/>
        </p:nvSpPr>
        <p:spPr>
          <a:xfrm>
            <a:off x="5304091" y="2043137"/>
            <a:ext cx="1503123" cy="584803"/>
          </a:xfrm>
          <a:prstGeom prst="rect">
            <a:avLst/>
          </a:prstGeom>
          <a:solidFill>
            <a:schemeClr val="accent4">
              <a:lumMod val="40000"/>
              <a:lumOff val="6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L1</a:t>
            </a:r>
          </a:p>
        </p:txBody>
      </p:sp>
      <p:sp>
        <p:nvSpPr>
          <p:cNvPr id="37" name="Rectangle 36"/>
          <p:cNvSpPr/>
          <p:nvPr/>
        </p:nvSpPr>
        <p:spPr>
          <a:xfrm>
            <a:off x="5304090" y="2926553"/>
            <a:ext cx="1503123" cy="584803"/>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Interconnect</a:t>
            </a:r>
          </a:p>
        </p:txBody>
      </p:sp>
      <p:sp>
        <p:nvSpPr>
          <p:cNvPr id="38" name="Rectangle 37"/>
          <p:cNvSpPr/>
          <p:nvPr/>
        </p:nvSpPr>
        <p:spPr>
          <a:xfrm>
            <a:off x="5304089" y="3807326"/>
            <a:ext cx="1503123" cy="584803"/>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rPr>
              <a:t>L2</a:t>
            </a:r>
          </a:p>
        </p:txBody>
      </p:sp>
      <p:cxnSp>
        <p:nvCxnSpPr>
          <p:cNvPr id="39" name="Straight Arrow Connector 38"/>
          <p:cNvCxnSpPr/>
          <p:nvPr/>
        </p:nvCxnSpPr>
        <p:spPr>
          <a:xfrm flipV="1">
            <a:off x="5622044" y="3511356"/>
            <a:ext cx="0" cy="2959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p:cNvCxnSpPr/>
          <p:nvPr/>
        </p:nvCxnSpPr>
        <p:spPr>
          <a:xfrm flipV="1">
            <a:off x="6485644" y="3515771"/>
            <a:ext cx="0" cy="2959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p:cNvCxnSpPr/>
          <p:nvPr/>
        </p:nvCxnSpPr>
        <p:spPr>
          <a:xfrm flipV="1">
            <a:off x="5622044" y="2630583"/>
            <a:ext cx="0" cy="2959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p:cNvCxnSpPr/>
          <p:nvPr/>
        </p:nvCxnSpPr>
        <p:spPr>
          <a:xfrm flipV="1">
            <a:off x="6485644" y="2634998"/>
            <a:ext cx="0" cy="2959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p:cNvCxnSpPr/>
          <p:nvPr/>
        </p:nvCxnSpPr>
        <p:spPr>
          <a:xfrm flipV="1">
            <a:off x="5622044" y="1747167"/>
            <a:ext cx="0" cy="2959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p:cNvCxnSpPr/>
          <p:nvPr/>
        </p:nvCxnSpPr>
        <p:spPr>
          <a:xfrm flipV="1">
            <a:off x="6485644" y="1751582"/>
            <a:ext cx="0" cy="2959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2381934" y="4551649"/>
            <a:ext cx="2269948" cy="369332"/>
          </a:xfrm>
          <a:prstGeom prst="rect">
            <a:avLst/>
          </a:prstGeom>
          <a:noFill/>
        </p:spPr>
        <p:txBody>
          <a:bodyPr wrap="square" rtlCol="0">
            <a:spAutoFit/>
          </a:bodyPr>
          <a:lstStyle/>
          <a:p>
            <a:pPr>
              <a:spcAft>
                <a:spcPts val="600"/>
              </a:spcAft>
              <a:buClr>
                <a:schemeClr val="bg2"/>
              </a:buClr>
            </a:pPr>
            <a:r>
              <a:rPr lang="en-US" b="1" dirty="0" smtClean="0"/>
              <a:t>L2 microbenchmark</a:t>
            </a:r>
          </a:p>
        </p:txBody>
      </p:sp>
      <p:sp>
        <p:nvSpPr>
          <p:cNvPr id="45" name="TextBox 44"/>
          <p:cNvSpPr txBox="1"/>
          <p:nvPr/>
        </p:nvSpPr>
        <p:spPr>
          <a:xfrm>
            <a:off x="5098969" y="4537344"/>
            <a:ext cx="2269948" cy="369332"/>
          </a:xfrm>
          <a:prstGeom prst="rect">
            <a:avLst/>
          </a:prstGeom>
          <a:noFill/>
        </p:spPr>
        <p:txBody>
          <a:bodyPr wrap="square" rtlCol="0">
            <a:spAutoFit/>
          </a:bodyPr>
          <a:lstStyle/>
          <a:p>
            <a:pPr>
              <a:spcAft>
                <a:spcPts val="600"/>
              </a:spcAft>
              <a:buClr>
                <a:schemeClr val="bg2"/>
              </a:buClr>
            </a:pPr>
            <a:r>
              <a:rPr lang="en-US" b="1" dirty="0" smtClean="0"/>
              <a:t>L1 microbenchmark</a:t>
            </a:r>
          </a:p>
        </p:txBody>
      </p:sp>
      <p:sp>
        <p:nvSpPr>
          <p:cNvPr id="47" name="Parallelogram 46"/>
          <p:cNvSpPr/>
          <p:nvPr/>
        </p:nvSpPr>
        <p:spPr>
          <a:xfrm flipH="1">
            <a:off x="108486" y="5207431"/>
            <a:ext cx="8996765" cy="1046476"/>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Aft>
                <a:spcPts val="600"/>
              </a:spcAft>
              <a:buClr>
                <a:schemeClr val="bg2"/>
              </a:buClr>
            </a:pPr>
            <a:r>
              <a:rPr lang="en-US" sz="2400" b="1" dirty="0"/>
              <a:t>Issue: </a:t>
            </a:r>
            <a:r>
              <a:rPr lang="en-US" sz="2400" dirty="0"/>
              <a:t>Data-movement power also includes </a:t>
            </a:r>
            <a:r>
              <a:rPr lang="en-US" sz="2400" dirty="0" smtClean="0"/>
              <a:t>L2-access </a:t>
            </a:r>
            <a:r>
              <a:rPr lang="en-US" sz="2400" dirty="0"/>
              <a:t>power</a:t>
            </a:r>
          </a:p>
        </p:txBody>
      </p:sp>
    </p:spTree>
    <p:extLst>
      <p:ext uri="{BB962C8B-B14F-4D97-AF65-F5344CB8AC3E}">
        <p14:creationId xmlns:p14="http://schemas.microsoft.com/office/powerpoint/2010/main" val="40466322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3"/>
          <p:cNvSpPr>
            <a:spLocks noGrp="1"/>
          </p:cNvSpPr>
          <p:nvPr>
            <p:ph type="ctrTitle"/>
          </p:nvPr>
        </p:nvSpPr>
        <p:spPr bwMode="auto">
          <a:xfrm>
            <a:off x="946150" y="3783966"/>
            <a:ext cx="4891088" cy="1841500"/>
          </a:xfrm>
        </p:spPr>
        <p:txBody>
          <a:bodyPr wrap="square" numCol="1" compatLnSpc="1">
            <a:prstTxWarp prst="textNoShape">
              <a:avLst/>
            </a:prstTxWarp>
          </a:bodyPr>
          <a:lstStyle/>
          <a:p>
            <a:r>
              <a:rPr lang="en-US" altLang="en-US" sz="6000" cap="small" dirty="0" smtClean="0">
                <a:latin typeface="+mn-lt"/>
              </a:rPr>
              <a:t>Our Proposed Approach</a:t>
            </a:r>
          </a:p>
        </p:txBody>
      </p:sp>
    </p:spTree>
    <p:extLst>
      <p:ext uri="{BB962C8B-B14F-4D97-AF65-F5344CB8AC3E}">
        <p14:creationId xmlns:p14="http://schemas.microsoft.com/office/powerpoint/2010/main" val="1973042326"/>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Bit of Background …</a:t>
            </a:r>
            <a:endParaRPr lang="en-US" dirty="0"/>
          </a:p>
        </p:txBody>
      </p:sp>
      <p:pic>
        <p:nvPicPr>
          <p:cNvPr id="5" name="Picture 4"/>
          <p:cNvPicPr>
            <a:picLocks noChangeAspect="1"/>
          </p:cNvPicPr>
          <p:nvPr/>
        </p:nvPicPr>
        <p:blipFill>
          <a:blip r:embed="rId3"/>
          <a:stretch>
            <a:fillRect/>
          </a:stretch>
        </p:blipFill>
        <p:spPr>
          <a:xfrm>
            <a:off x="2302968" y="1068305"/>
            <a:ext cx="4072401" cy="3467734"/>
          </a:xfrm>
          <a:prstGeom prst="rect">
            <a:avLst/>
          </a:prstGeom>
        </p:spPr>
      </p:pic>
      <p:sp>
        <p:nvSpPr>
          <p:cNvPr id="6" name="TextBox 5"/>
          <p:cNvSpPr txBox="1"/>
          <p:nvPr/>
        </p:nvSpPr>
        <p:spPr>
          <a:xfrm>
            <a:off x="2302968" y="4536039"/>
            <a:ext cx="3899110" cy="461665"/>
          </a:xfrm>
          <a:prstGeom prst="rect">
            <a:avLst/>
          </a:prstGeom>
          <a:noFill/>
        </p:spPr>
        <p:txBody>
          <a:bodyPr wrap="square" rtlCol="0">
            <a:spAutoFit/>
          </a:bodyPr>
          <a:lstStyle/>
          <a:p>
            <a:pPr algn="ctr">
              <a:spcAft>
                <a:spcPts val="600"/>
              </a:spcAft>
              <a:buClr>
                <a:schemeClr val="bg2"/>
              </a:buClr>
            </a:pPr>
            <a:r>
              <a:rPr lang="en-US" sz="1200" i="1" dirty="0" smtClean="0"/>
              <a:t>Representative block diagram of AMD FirePro™ W9100 GPU</a:t>
            </a:r>
            <a:br>
              <a:rPr lang="en-US" sz="1200" i="1" dirty="0" smtClean="0"/>
            </a:br>
            <a:r>
              <a:rPr lang="en-US" sz="1200" i="1" dirty="0" smtClean="0"/>
              <a:t>(Previously Code-named “Hawaii”)</a:t>
            </a:r>
          </a:p>
        </p:txBody>
      </p:sp>
      <p:sp>
        <p:nvSpPr>
          <p:cNvPr id="10" name="Parallelogram 9"/>
          <p:cNvSpPr/>
          <p:nvPr/>
        </p:nvSpPr>
        <p:spPr>
          <a:xfrm flipH="1">
            <a:off x="36295" y="5068763"/>
            <a:ext cx="9107705" cy="946150"/>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Aft>
                <a:spcPts val="600"/>
              </a:spcAft>
              <a:buClr>
                <a:schemeClr val="bg2"/>
              </a:buClr>
            </a:pPr>
            <a:r>
              <a:rPr lang="en-US" sz="2400" dirty="0"/>
              <a:t>Distance between shader engines and L2 banks differ</a:t>
            </a:r>
          </a:p>
        </p:txBody>
      </p:sp>
      <p:sp>
        <p:nvSpPr>
          <p:cNvPr id="11" name="Rectangle 10"/>
          <p:cNvSpPr/>
          <p:nvPr/>
        </p:nvSpPr>
        <p:spPr>
          <a:xfrm>
            <a:off x="2377440" y="1605280"/>
            <a:ext cx="1432560" cy="1137920"/>
          </a:xfrm>
          <a:prstGeom prst="rect">
            <a:avLst/>
          </a:prstGeom>
          <a:no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sp>
        <p:nvSpPr>
          <p:cNvPr id="12" name="Rectangle 11"/>
          <p:cNvSpPr/>
          <p:nvPr/>
        </p:nvSpPr>
        <p:spPr>
          <a:xfrm>
            <a:off x="3609324" y="1148080"/>
            <a:ext cx="1432560" cy="457200"/>
          </a:xfrm>
          <a:prstGeom prst="rect">
            <a:avLst/>
          </a:prstGeom>
          <a:no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sp>
        <p:nvSpPr>
          <p:cNvPr id="13" name="Rectangle 12"/>
          <p:cNvSpPr/>
          <p:nvPr/>
        </p:nvSpPr>
        <p:spPr>
          <a:xfrm>
            <a:off x="2377440" y="2783840"/>
            <a:ext cx="1432560" cy="1137920"/>
          </a:xfrm>
          <a:prstGeom prst="rect">
            <a:avLst/>
          </a:prstGeom>
          <a:no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spTree>
    <p:extLst>
      <p:ext uri="{BB962C8B-B14F-4D97-AF65-F5344CB8AC3E}">
        <p14:creationId xmlns:p14="http://schemas.microsoft.com/office/powerpoint/2010/main" val="2953588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1" grpId="1" animBg="1"/>
      <p:bldP spid="12"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Bit of Background …</a:t>
            </a:r>
            <a:endParaRPr lang="en-US" dirty="0"/>
          </a:p>
        </p:txBody>
      </p:sp>
      <p:pic>
        <p:nvPicPr>
          <p:cNvPr id="5" name="Picture 4"/>
          <p:cNvPicPr>
            <a:picLocks noChangeAspect="1"/>
          </p:cNvPicPr>
          <p:nvPr/>
        </p:nvPicPr>
        <p:blipFill>
          <a:blip r:embed="rId3"/>
          <a:stretch>
            <a:fillRect/>
          </a:stretch>
        </p:blipFill>
        <p:spPr>
          <a:xfrm>
            <a:off x="2302968" y="1068305"/>
            <a:ext cx="4072401" cy="3467734"/>
          </a:xfrm>
          <a:prstGeom prst="rect">
            <a:avLst/>
          </a:prstGeom>
        </p:spPr>
      </p:pic>
      <p:sp>
        <p:nvSpPr>
          <p:cNvPr id="10" name="Parallelogram 9"/>
          <p:cNvSpPr/>
          <p:nvPr/>
        </p:nvSpPr>
        <p:spPr>
          <a:xfrm flipH="1">
            <a:off x="36295" y="5068763"/>
            <a:ext cx="9107705" cy="946150"/>
          </a:xfrm>
          <a:prstGeom prst="parallelogram">
            <a:avLst>
              <a:gd name="adj" fmla="val 99186"/>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dirty="0" smtClean="0">
                <a:solidFill>
                  <a:srgbClr val="FFFFFF"/>
                </a:solidFill>
                <a:sym typeface="Wingdings"/>
              </a:rPr>
              <a:t>Physical distance traversed by data thought to affect data movement power</a:t>
            </a:r>
            <a:endParaRPr lang="en-US" sz="2400" dirty="0">
              <a:solidFill>
                <a:srgbClr val="FFFFFF"/>
              </a:solidFill>
              <a:sym typeface="Wingdings"/>
            </a:endParaRPr>
          </a:p>
        </p:txBody>
      </p:sp>
      <p:sp>
        <p:nvSpPr>
          <p:cNvPr id="7" name="TextBox 6"/>
          <p:cNvSpPr txBox="1"/>
          <p:nvPr/>
        </p:nvSpPr>
        <p:spPr>
          <a:xfrm>
            <a:off x="2302968" y="4536039"/>
            <a:ext cx="3899110" cy="461665"/>
          </a:xfrm>
          <a:prstGeom prst="rect">
            <a:avLst/>
          </a:prstGeom>
          <a:noFill/>
        </p:spPr>
        <p:txBody>
          <a:bodyPr wrap="square" rtlCol="0">
            <a:spAutoFit/>
          </a:bodyPr>
          <a:lstStyle/>
          <a:p>
            <a:pPr algn="ctr">
              <a:spcAft>
                <a:spcPts val="600"/>
              </a:spcAft>
              <a:buClr>
                <a:schemeClr val="bg2"/>
              </a:buClr>
            </a:pPr>
            <a:r>
              <a:rPr lang="en-US" sz="1200" i="1" dirty="0" smtClean="0"/>
              <a:t>Representative block diagram of AMD FirePro™ W9100 GPU</a:t>
            </a:r>
            <a:br>
              <a:rPr lang="en-US" sz="1200" i="1" dirty="0" smtClean="0"/>
            </a:br>
            <a:r>
              <a:rPr lang="en-US" sz="1200" i="1" dirty="0" smtClean="0"/>
              <a:t>(Previously Code-named “Hawaii”)</a:t>
            </a:r>
          </a:p>
        </p:txBody>
      </p:sp>
    </p:spTree>
    <p:extLst>
      <p:ext uri="{BB962C8B-B14F-4D97-AF65-F5344CB8AC3E}">
        <p14:creationId xmlns:p14="http://schemas.microsoft.com/office/powerpoint/2010/main" val="828534372"/>
      </p:ext>
    </p:extLst>
  </p:cSld>
  <p:clrMapOvr>
    <a:masterClrMapping/>
  </p:clrMapOvr>
  <p:timing>
    <p:tnLst>
      <p:par>
        <p:cTn id="1" dur="indefinite" restart="never" nodeType="tmRoot"/>
      </p:par>
    </p:tnLst>
  </p:timing>
</p:sld>
</file>

<file path=ppt/theme/theme1.xml><?xml version="1.0" encoding="utf-8"?>
<a:theme xmlns:a="http://schemas.openxmlformats.org/drawingml/2006/main" name="Theme1">
  <a:themeElements>
    <a:clrScheme name="Custom 3">
      <a:dk1>
        <a:sysClr val="windowText" lastClr="000000"/>
      </a:dk1>
      <a:lt1>
        <a:sysClr val="window" lastClr="FFFFFF"/>
      </a:lt1>
      <a:dk2>
        <a:srgbClr val="FFFFFF"/>
      </a:dk2>
      <a:lt2>
        <a:srgbClr val="000000"/>
      </a:lt2>
      <a:accent1>
        <a:srgbClr val="F26522"/>
      </a:accent1>
      <a:accent2>
        <a:srgbClr val="ED1C24"/>
      </a:accent2>
      <a:accent3>
        <a:srgbClr val="00AAB5"/>
      </a:accent3>
      <a:accent4>
        <a:srgbClr val="A6CE39"/>
      </a:accent4>
      <a:accent5>
        <a:srgbClr val="812990"/>
      </a:accent5>
      <a:accent6>
        <a:srgbClr val="C7C8CA"/>
      </a:accent6>
      <a:hlink>
        <a:srgbClr val="ED1C24"/>
      </a:hlink>
      <a:folHlink>
        <a:srgbClr val="C7C8C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174625" indent="-174625">
          <a:spcAft>
            <a:spcPts val="600"/>
          </a:spcAft>
          <a:buClr>
            <a:schemeClr val="bg2"/>
          </a:buClr>
          <a:buFont typeface="Wingdings 3" pitchFamily="18" charset="2"/>
          <a:buChar char="}"/>
          <a:defRPr dirty="0" smtClean="0"/>
        </a:defPPr>
      </a:lstStyle>
    </a:txDef>
  </a:objectDefaults>
  <a:extraClrSchemeLst/>
  <a:extLst>
    <a:ext uri="{05A4C25C-085E-4340-85A3-A5531E510DB2}">
      <thm15:themeFamily xmlns:thm15="http://schemas.microsoft.com/office/thememl/2012/main" name="Theme1" id="{D965A5FB-558A-44B4-AD18-F465D44C27C6}" vid="{ED27B677-6A83-4837-87B7-138E2D67B886}"/>
    </a:ext>
  </a:extLst>
</a:theme>
</file>

<file path=ppt/theme/theme2.xml><?xml version="1.0" encoding="utf-8"?>
<a:theme xmlns:a="http://schemas.openxmlformats.org/drawingml/2006/main" name="AMD logo">
  <a:themeElements>
    <a:clrScheme name="Custom 3">
      <a:dk1>
        <a:sysClr val="windowText" lastClr="000000"/>
      </a:dk1>
      <a:lt1>
        <a:sysClr val="window" lastClr="FFFFFF"/>
      </a:lt1>
      <a:dk2>
        <a:srgbClr val="FFFFFF"/>
      </a:dk2>
      <a:lt2>
        <a:srgbClr val="000000"/>
      </a:lt2>
      <a:accent1>
        <a:srgbClr val="F26522"/>
      </a:accent1>
      <a:accent2>
        <a:srgbClr val="ED1C24"/>
      </a:accent2>
      <a:accent3>
        <a:srgbClr val="00AAB5"/>
      </a:accent3>
      <a:accent4>
        <a:srgbClr val="A6CE39"/>
      </a:accent4>
      <a:accent5>
        <a:srgbClr val="812990"/>
      </a:accent5>
      <a:accent6>
        <a:srgbClr val="C7C8CA"/>
      </a:accent6>
      <a:hlink>
        <a:srgbClr val="ED1C24"/>
      </a:hlink>
      <a:folHlink>
        <a:srgbClr val="C7C8C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174625" indent="-174625">
          <a:spcAft>
            <a:spcPts val="600"/>
          </a:spcAft>
          <a:buClr>
            <a:schemeClr val="bg2"/>
          </a:buClr>
          <a:buFont typeface="Wingdings 3" pitchFamily="18" charset="2"/>
          <a:buChar char="}"/>
          <a:defRPr dirty="0" smtClean="0"/>
        </a:defPPr>
      </a:lstStyle>
    </a:txDef>
  </a:objectDefaults>
  <a:extraClrSchemeLst/>
</a:theme>
</file>

<file path=ppt/theme/theme3.xml><?xml version="1.0" encoding="utf-8"?>
<a:theme xmlns:a="http://schemas.openxmlformats.org/drawingml/2006/main" name="AMD STANDARD WHITE">
  <a:themeElements>
    <a:clrScheme name="Custom 3">
      <a:dk1>
        <a:sysClr val="windowText" lastClr="000000"/>
      </a:dk1>
      <a:lt1>
        <a:sysClr val="window" lastClr="FFFFFF"/>
      </a:lt1>
      <a:dk2>
        <a:srgbClr val="FFFFFF"/>
      </a:dk2>
      <a:lt2>
        <a:srgbClr val="000000"/>
      </a:lt2>
      <a:accent1>
        <a:srgbClr val="F26522"/>
      </a:accent1>
      <a:accent2>
        <a:srgbClr val="ED1C24"/>
      </a:accent2>
      <a:accent3>
        <a:srgbClr val="00AAB5"/>
      </a:accent3>
      <a:accent4>
        <a:srgbClr val="A6CE39"/>
      </a:accent4>
      <a:accent5>
        <a:srgbClr val="812990"/>
      </a:accent5>
      <a:accent6>
        <a:srgbClr val="C7C8CA"/>
      </a:accent6>
      <a:hlink>
        <a:srgbClr val="ED1C24"/>
      </a:hlink>
      <a:folHlink>
        <a:srgbClr val="C7C8C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174625" indent="-174625">
          <a:spcAft>
            <a:spcPts val="600"/>
          </a:spcAft>
          <a:buClr>
            <a:schemeClr val="bg2"/>
          </a:buClr>
          <a:buFont typeface="Wingdings 3" pitchFamily="18" charset="2"/>
          <a:buChar char="}"/>
          <a:defRPr dirty="0" smtClean="0"/>
        </a:defPPr>
      </a:lstStyle>
    </a:txDef>
  </a:objectDefaults>
  <a:extraClrSchemeLst/>
</a:theme>
</file>

<file path=ppt/theme/theme4.xml><?xml version="1.0" encoding="utf-8"?>
<a:theme xmlns:a="http://schemas.openxmlformats.org/drawingml/2006/main" name="AMD STANDARD WHT - 0713">
  <a:themeElements>
    <a:clrScheme name="AMD Theme">
      <a:dk1>
        <a:sysClr val="windowText" lastClr="000000"/>
      </a:dk1>
      <a:lt1>
        <a:sysClr val="window" lastClr="FFFFFF"/>
      </a:lt1>
      <a:dk2>
        <a:srgbClr val="FFFFFF"/>
      </a:dk2>
      <a:lt2>
        <a:srgbClr val="000000"/>
      </a:lt2>
      <a:accent1>
        <a:srgbClr val="F26522"/>
      </a:accent1>
      <a:accent2>
        <a:srgbClr val="ED1C24"/>
      </a:accent2>
      <a:accent3>
        <a:srgbClr val="00AAB5"/>
      </a:accent3>
      <a:accent4>
        <a:srgbClr val="A6CE39"/>
      </a:accent4>
      <a:accent5>
        <a:srgbClr val="9650A0"/>
      </a:accent5>
      <a:accent6>
        <a:srgbClr val="C7C8CA"/>
      </a:accent6>
      <a:hlink>
        <a:srgbClr val="A6CE39"/>
      </a:hlink>
      <a:folHlink>
        <a:srgbClr val="C7C8C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fontAlgn="auto">
          <a:spcBef>
            <a:spcPts val="0"/>
          </a:spcBef>
          <a:spcAft>
            <a:spcPts val="0"/>
          </a:spcAft>
          <a:defRPr sz="3200" dirty="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bodyPr anchor="ctr" anchorCtr="0"/>
      <a:lstStyle>
        <a:defPPr marL="0" marR="0" indent="0" algn="l" defTabSz="914400" rtl="0" eaLnBrk="1" fontAlgn="auto" latinLnBrk="0" hangingPunct="1">
          <a:lnSpc>
            <a:spcPct val="90000"/>
          </a:lnSpc>
          <a:spcBef>
            <a:spcPts val="300"/>
          </a:spcBef>
          <a:spcAft>
            <a:spcPts val="300"/>
          </a:spcAft>
          <a:buClr>
            <a:srgbClr val="FFFFFF"/>
          </a:buClr>
          <a:buSzTx/>
          <a:buFont typeface="Wingdings 3" pitchFamily="18" charset="2"/>
          <a:buNone/>
          <a:tabLst/>
          <a:defRPr kumimoji="0" sz="2000" b="0" i="0" u="none" strike="noStrike" kern="1200" cap="none" spc="0" normalizeH="0" baseline="0" noProof="0" dirty="0">
            <a:ln>
              <a:noFill/>
            </a:ln>
            <a:solidFill>
              <a:schemeClr val="tx1"/>
            </a:solidFill>
            <a:effectLst/>
            <a:uLnTx/>
            <a:uFillTx/>
            <a:latin typeface="+mj-lt"/>
            <a:ea typeface="MS PGothic" pitchFamily="34" charset="-128"/>
            <a:cs typeface="+mn-cs"/>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28354</TotalTime>
  <Words>1740</Words>
  <Application>Microsoft Office PowerPoint</Application>
  <PresentationFormat>On-screen Show (4:3)</PresentationFormat>
  <Paragraphs>313</Paragraphs>
  <Slides>47</Slides>
  <Notes>40</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47</vt:i4>
      </vt:variant>
    </vt:vector>
  </HeadingPairs>
  <TitlesOfParts>
    <vt:vector size="56" baseType="lpstr">
      <vt:lpstr>Arial</vt:lpstr>
      <vt:lpstr>Calibri</vt:lpstr>
      <vt:lpstr>Times New Roman</vt:lpstr>
      <vt:lpstr>Wingdings</vt:lpstr>
      <vt:lpstr>Wingdings 3</vt:lpstr>
      <vt:lpstr>Theme1</vt:lpstr>
      <vt:lpstr>AMD logo</vt:lpstr>
      <vt:lpstr>AMD STANDARD WHITE</vt:lpstr>
      <vt:lpstr>AMD STANDARD WHT - 0713</vt:lpstr>
      <vt:lpstr>Measuring and Modeling On-Chip Interconnect Power on Real Hardware</vt:lpstr>
      <vt:lpstr>Power and Energy are First-Class Design Constraints</vt:lpstr>
      <vt:lpstr>Data Movement: A Major Source of Power Consumption</vt:lpstr>
      <vt:lpstr>This Talk in One Sentence</vt:lpstr>
      <vt:lpstr>State-of-the-art Measurement Approach</vt:lpstr>
      <vt:lpstr>State-of-the-art Measurement Approach: Limitation</vt:lpstr>
      <vt:lpstr>Our Proposed Approach</vt:lpstr>
      <vt:lpstr>A Bit of Background …</vt:lpstr>
      <vt:lpstr>A Bit of Background …</vt:lpstr>
      <vt:lpstr>Our Proposed Approach</vt:lpstr>
      <vt:lpstr>Challenges</vt:lpstr>
      <vt:lpstr>Challenges</vt:lpstr>
      <vt:lpstr>Challenges</vt:lpstr>
      <vt:lpstr>Addressing the Challenges</vt:lpstr>
      <vt:lpstr>Addressing the challenges Pinning Threads to Cores with OpenCL™</vt:lpstr>
      <vt:lpstr>Addressing the challenges Pinning Threads to Cores with OpenCL™</vt:lpstr>
      <vt:lpstr>Addressing the challenges Pinning Threads to Cores with OpenCL™</vt:lpstr>
      <vt:lpstr>Addressing the challenges Pinning Threads to Cores with OpenCL™</vt:lpstr>
      <vt:lpstr>Addressing the challenges Pinning Threads to Cores with OpenCL™</vt:lpstr>
      <vt:lpstr>Addressing the challenges Pinning Threads to Cores with OpenCL™</vt:lpstr>
      <vt:lpstr>Addressing the Challenges</vt:lpstr>
      <vt:lpstr>Addressing the challenges Eliminating Temperature Effects</vt:lpstr>
      <vt:lpstr>Addressing the challenges Eliminating Temperature Effects</vt:lpstr>
      <vt:lpstr>Addressing the Challenges</vt:lpstr>
      <vt:lpstr>Addressing the challenges Saturating Interconnect Bandwidth</vt:lpstr>
      <vt:lpstr>Challenges</vt:lpstr>
      <vt:lpstr>Characterization Studies</vt:lpstr>
      <vt:lpstr>Parameters Affecting Interconnect Power</vt:lpstr>
      <vt:lpstr>Interconnect Power vs Distance</vt:lpstr>
      <vt:lpstr>Interconnect Power vs Distance</vt:lpstr>
      <vt:lpstr>Interconnect Power vs Distance</vt:lpstr>
      <vt:lpstr>Interconnect Power vs Toggle Rate</vt:lpstr>
      <vt:lpstr>Interconnect Power vs Toggle Rate</vt:lpstr>
      <vt:lpstr>Interconnect Power vs Toggle Rate</vt:lpstr>
      <vt:lpstr>Interconnect Power vs Voltage and Frequency</vt:lpstr>
      <vt:lpstr>Putting it all together</vt:lpstr>
      <vt:lpstr>Evaluation of Applications</vt:lpstr>
      <vt:lpstr>Energy Cost of Data Movement on Real Applications</vt:lpstr>
      <vt:lpstr>Energy Cost of Data Movement on Real Applications</vt:lpstr>
      <vt:lpstr>Energy Cost of Data Movement on Real Applications</vt:lpstr>
      <vt:lpstr>Optimizations</vt:lpstr>
      <vt:lpstr>Interconnect Power Optimizations</vt:lpstr>
      <vt:lpstr>Interconnect Power Optimizations – Layout Optimization</vt:lpstr>
      <vt:lpstr>Interconnect Power Optimizations – Layout Optimization</vt:lpstr>
      <vt:lpstr>Interconnect Power Optimizations – Layout Optimization</vt:lpstr>
      <vt:lpstr>Conclusion</vt:lpstr>
      <vt:lpstr>Disclaimer &amp; Attribution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Measuring and Modeling On-Chip Interconnect Power on Real Hardware</dc:title>
  <dc:creator>Vignesh Adhinarayanan</dc:creator>
  <cp:lastModifiedBy>Greathouse, Joseph</cp:lastModifiedBy>
  <cp:revision>606</cp:revision>
  <dcterms:created xsi:type="dcterms:W3CDTF">2015-10-05T15:34:09Z</dcterms:created>
  <dcterms:modified xsi:type="dcterms:W3CDTF">2016-09-29T14:33:04Z</dcterms:modified>
</cp:coreProperties>
</file>